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2" r:id="rId2"/>
    <p:sldId id="257" r:id="rId3"/>
    <p:sldId id="258" r:id="rId4"/>
    <p:sldId id="259" r:id="rId5"/>
    <p:sldId id="260" r:id="rId6"/>
    <p:sldId id="261" r:id="rId7"/>
    <p:sldId id="262" r:id="rId8"/>
    <p:sldId id="269" r:id="rId9"/>
    <p:sldId id="270" r:id="rId10"/>
    <p:sldId id="271" r:id="rId11"/>
    <p:sldId id="272" r:id="rId12"/>
    <p:sldId id="273" r:id="rId13"/>
    <p:sldId id="274" r:id="rId14"/>
    <p:sldId id="275" r:id="rId15"/>
    <p:sldId id="276" r:id="rId16"/>
    <p:sldId id="277" r:id="rId17"/>
    <p:sldId id="278" r:id="rId18"/>
    <p:sldId id="280" r:id="rId19"/>
    <p:sldId id="28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EDDE"/>
    <a:srgbClr val="C79A47"/>
    <a:srgbClr val="F2667D"/>
    <a:srgbClr val="F6E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60"/>
    <p:restoredTop sz="94694"/>
  </p:normalViewPr>
  <p:slideViewPr>
    <p:cSldViewPr snapToGrid="0">
      <p:cViewPr varScale="1">
        <p:scale>
          <a:sx n="104" d="100"/>
          <a:sy n="104" d="100"/>
        </p:scale>
        <p:origin x="208"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1F6D6-2ABC-2DF6-8D7E-6E91334322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E9A292-65B0-FA6D-EA15-9E9300CCBF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A8D181-70AC-439D-B872-D75D63B759A0}"/>
              </a:ext>
            </a:extLst>
          </p:cNvPr>
          <p:cNvSpPr>
            <a:spLocks noGrp="1"/>
          </p:cNvSpPr>
          <p:nvPr>
            <p:ph type="dt" sz="half" idx="10"/>
          </p:nvPr>
        </p:nvSpPr>
        <p:spPr/>
        <p:txBody>
          <a:bodyPr/>
          <a:lstStyle/>
          <a:p>
            <a:fld id="{DE48FE0D-ACFE-1F43-89F0-4743190671B8}" type="datetimeFigureOut">
              <a:rPr lang="en-US" smtClean="0"/>
              <a:t>5/2/24</a:t>
            </a:fld>
            <a:endParaRPr lang="en-US"/>
          </a:p>
        </p:txBody>
      </p:sp>
      <p:sp>
        <p:nvSpPr>
          <p:cNvPr id="5" name="Footer Placeholder 4">
            <a:extLst>
              <a:ext uri="{FF2B5EF4-FFF2-40B4-BE49-F238E27FC236}">
                <a16:creationId xmlns:a16="http://schemas.microsoft.com/office/drawing/2014/main" id="{3505643A-4854-11DB-FB4E-B8324B98AA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4F812B-9B99-3483-F0F9-7E411C21588D}"/>
              </a:ext>
            </a:extLst>
          </p:cNvPr>
          <p:cNvSpPr>
            <a:spLocks noGrp="1"/>
          </p:cNvSpPr>
          <p:nvPr>
            <p:ph type="sldNum" sz="quarter" idx="12"/>
          </p:nvPr>
        </p:nvSpPr>
        <p:spPr/>
        <p:txBody>
          <a:bodyPr/>
          <a:lstStyle/>
          <a:p>
            <a:fld id="{547E7FCB-5D30-C74E-96C8-1FE1597A431B}" type="slidenum">
              <a:rPr lang="en-US" smtClean="0"/>
              <a:t>‹#›</a:t>
            </a:fld>
            <a:endParaRPr lang="en-US"/>
          </a:p>
        </p:txBody>
      </p:sp>
    </p:spTree>
    <p:extLst>
      <p:ext uri="{BB962C8B-B14F-4D97-AF65-F5344CB8AC3E}">
        <p14:creationId xmlns:p14="http://schemas.microsoft.com/office/powerpoint/2010/main" val="3344127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F4620-9045-9B2B-8C05-7CAC0C7554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1AF6A2-96C5-8CD3-B0E9-E736EA4D2D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D792B8-E826-E951-6822-55730BA6A5D9}"/>
              </a:ext>
            </a:extLst>
          </p:cNvPr>
          <p:cNvSpPr>
            <a:spLocks noGrp="1"/>
          </p:cNvSpPr>
          <p:nvPr>
            <p:ph type="dt" sz="half" idx="10"/>
          </p:nvPr>
        </p:nvSpPr>
        <p:spPr/>
        <p:txBody>
          <a:bodyPr/>
          <a:lstStyle/>
          <a:p>
            <a:fld id="{DE48FE0D-ACFE-1F43-89F0-4743190671B8}" type="datetimeFigureOut">
              <a:rPr lang="en-US" smtClean="0"/>
              <a:t>5/2/24</a:t>
            </a:fld>
            <a:endParaRPr lang="en-US"/>
          </a:p>
        </p:txBody>
      </p:sp>
      <p:sp>
        <p:nvSpPr>
          <p:cNvPr id="5" name="Footer Placeholder 4">
            <a:extLst>
              <a:ext uri="{FF2B5EF4-FFF2-40B4-BE49-F238E27FC236}">
                <a16:creationId xmlns:a16="http://schemas.microsoft.com/office/drawing/2014/main" id="{C0640C90-457C-AC37-D0AB-88D1DD115D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6A6CF8-025F-A6A9-D657-CE2192108F97}"/>
              </a:ext>
            </a:extLst>
          </p:cNvPr>
          <p:cNvSpPr>
            <a:spLocks noGrp="1"/>
          </p:cNvSpPr>
          <p:nvPr>
            <p:ph type="sldNum" sz="quarter" idx="12"/>
          </p:nvPr>
        </p:nvSpPr>
        <p:spPr/>
        <p:txBody>
          <a:bodyPr/>
          <a:lstStyle/>
          <a:p>
            <a:fld id="{547E7FCB-5D30-C74E-96C8-1FE1597A431B}" type="slidenum">
              <a:rPr lang="en-US" smtClean="0"/>
              <a:t>‹#›</a:t>
            </a:fld>
            <a:endParaRPr lang="en-US"/>
          </a:p>
        </p:txBody>
      </p:sp>
    </p:spTree>
    <p:extLst>
      <p:ext uri="{BB962C8B-B14F-4D97-AF65-F5344CB8AC3E}">
        <p14:creationId xmlns:p14="http://schemas.microsoft.com/office/powerpoint/2010/main" val="3289300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AECC74-E59F-3447-FA6D-D165194520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2D8F35-54FD-6A89-4D1D-FCD2C3F3DC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FA3676-B893-AEEA-BA38-510837680E84}"/>
              </a:ext>
            </a:extLst>
          </p:cNvPr>
          <p:cNvSpPr>
            <a:spLocks noGrp="1"/>
          </p:cNvSpPr>
          <p:nvPr>
            <p:ph type="dt" sz="half" idx="10"/>
          </p:nvPr>
        </p:nvSpPr>
        <p:spPr/>
        <p:txBody>
          <a:bodyPr/>
          <a:lstStyle/>
          <a:p>
            <a:fld id="{DE48FE0D-ACFE-1F43-89F0-4743190671B8}" type="datetimeFigureOut">
              <a:rPr lang="en-US" smtClean="0"/>
              <a:t>5/2/24</a:t>
            </a:fld>
            <a:endParaRPr lang="en-US"/>
          </a:p>
        </p:txBody>
      </p:sp>
      <p:sp>
        <p:nvSpPr>
          <p:cNvPr id="5" name="Footer Placeholder 4">
            <a:extLst>
              <a:ext uri="{FF2B5EF4-FFF2-40B4-BE49-F238E27FC236}">
                <a16:creationId xmlns:a16="http://schemas.microsoft.com/office/drawing/2014/main" id="{1D954BC0-6B65-9729-0A81-F6B338DE3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782CBE-1B63-6B46-990F-2C3A2A058700}"/>
              </a:ext>
            </a:extLst>
          </p:cNvPr>
          <p:cNvSpPr>
            <a:spLocks noGrp="1"/>
          </p:cNvSpPr>
          <p:nvPr>
            <p:ph type="sldNum" sz="quarter" idx="12"/>
          </p:nvPr>
        </p:nvSpPr>
        <p:spPr/>
        <p:txBody>
          <a:bodyPr/>
          <a:lstStyle/>
          <a:p>
            <a:fld id="{547E7FCB-5D30-C74E-96C8-1FE1597A431B}" type="slidenum">
              <a:rPr lang="en-US" smtClean="0"/>
              <a:t>‹#›</a:t>
            </a:fld>
            <a:endParaRPr lang="en-US"/>
          </a:p>
        </p:txBody>
      </p:sp>
    </p:spTree>
    <p:extLst>
      <p:ext uri="{BB962C8B-B14F-4D97-AF65-F5344CB8AC3E}">
        <p14:creationId xmlns:p14="http://schemas.microsoft.com/office/powerpoint/2010/main" val="2353703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44794-F4BC-E6B7-128D-01FF5CFF50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8C244B-03F6-A14F-F72F-6004049E48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4F2B43-6380-C913-BF75-B2BD226BA291}"/>
              </a:ext>
            </a:extLst>
          </p:cNvPr>
          <p:cNvSpPr>
            <a:spLocks noGrp="1"/>
          </p:cNvSpPr>
          <p:nvPr>
            <p:ph type="dt" sz="half" idx="10"/>
          </p:nvPr>
        </p:nvSpPr>
        <p:spPr/>
        <p:txBody>
          <a:bodyPr/>
          <a:lstStyle/>
          <a:p>
            <a:fld id="{DE48FE0D-ACFE-1F43-89F0-4743190671B8}" type="datetimeFigureOut">
              <a:rPr lang="en-US" smtClean="0"/>
              <a:t>5/2/24</a:t>
            </a:fld>
            <a:endParaRPr lang="en-US"/>
          </a:p>
        </p:txBody>
      </p:sp>
      <p:sp>
        <p:nvSpPr>
          <p:cNvPr id="5" name="Footer Placeholder 4">
            <a:extLst>
              <a:ext uri="{FF2B5EF4-FFF2-40B4-BE49-F238E27FC236}">
                <a16:creationId xmlns:a16="http://schemas.microsoft.com/office/drawing/2014/main" id="{C360716F-AC6A-31FC-E7AE-E799545090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B433C2-65BD-7FCF-B3AD-9CC7BE719577}"/>
              </a:ext>
            </a:extLst>
          </p:cNvPr>
          <p:cNvSpPr>
            <a:spLocks noGrp="1"/>
          </p:cNvSpPr>
          <p:nvPr>
            <p:ph type="sldNum" sz="quarter" idx="12"/>
          </p:nvPr>
        </p:nvSpPr>
        <p:spPr/>
        <p:txBody>
          <a:bodyPr/>
          <a:lstStyle/>
          <a:p>
            <a:fld id="{547E7FCB-5D30-C74E-96C8-1FE1597A431B}" type="slidenum">
              <a:rPr lang="en-US" smtClean="0"/>
              <a:t>‹#›</a:t>
            </a:fld>
            <a:endParaRPr lang="en-US"/>
          </a:p>
        </p:txBody>
      </p:sp>
    </p:spTree>
    <p:extLst>
      <p:ext uri="{BB962C8B-B14F-4D97-AF65-F5344CB8AC3E}">
        <p14:creationId xmlns:p14="http://schemas.microsoft.com/office/powerpoint/2010/main" val="3123623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97984-D3A1-ECD5-900A-4775BB9308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D4A7C1-97DD-6EDB-26C5-6208D7CA6A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DE4725-2B93-640F-7DBF-B313F2605D1C}"/>
              </a:ext>
            </a:extLst>
          </p:cNvPr>
          <p:cNvSpPr>
            <a:spLocks noGrp="1"/>
          </p:cNvSpPr>
          <p:nvPr>
            <p:ph type="dt" sz="half" idx="10"/>
          </p:nvPr>
        </p:nvSpPr>
        <p:spPr/>
        <p:txBody>
          <a:bodyPr/>
          <a:lstStyle/>
          <a:p>
            <a:fld id="{DE48FE0D-ACFE-1F43-89F0-4743190671B8}" type="datetimeFigureOut">
              <a:rPr lang="en-US" smtClean="0"/>
              <a:t>5/2/24</a:t>
            </a:fld>
            <a:endParaRPr lang="en-US"/>
          </a:p>
        </p:txBody>
      </p:sp>
      <p:sp>
        <p:nvSpPr>
          <p:cNvPr id="5" name="Footer Placeholder 4">
            <a:extLst>
              <a:ext uri="{FF2B5EF4-FFF2-40B4-BE49-F238E27FC236}">
                <a16:creationId xmlns:a16="http://schemas.microsoft.com/office/drawing/2014/main" id="{E6F97CCC-8D77-56E3-7D77-4A1C57EDF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2BDF8E-3830-4E11-7CBF-B38C382E04A7}"/>
              </a:ext>
            </a:extLst>
          </p:cNvPr>
          <p:cNvSpPr>
            <a:spLocks noGrp="1"/>
          </p:cNvSpPr>
          <p:nvPr>
            <p:ph type="sldNum" sz="quarter" idx="12"/>
          </p:nvPr>
        </p:nvSpPr>
        <p:spPr/>
        <p:txBody>
          <a:bodyPr/>
          <a:lstStyle/>
          <a:p>
            <a:fld id="{547E7FCB-5D30-C74E-96C8-1FE1597A431B}" type="slidenum">
              <a:rPr lang="en-US" smtClean="0"/>
              <a:t>‹#›</a:t>
            </a:fld>
            <a:endParaRPr lang="en-US"/>
          </a:p>
        </p:txBody>
      </p:sp>
    </p:spTree>
    <p:extLst>
      <p:ext uri="{BB962C8B-B14F-4D97-AF65-F5344CB8AC3E}">
        <p14:creationId xmlns:p14="http://schemas.microsoft.com/office/powerpoint/2010/main" val="367965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098F6-70FC-DE5D-489F-6A84C1C66B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D1FB84-FE3F-D3F4-DF0A-49364C551C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A3DDAE-834F-B0F7-5581-FF6CB65B1E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EE217F-88AA-396E-3F3B-2D34125E051F}"/>
              </a:ext>
            </a:extLst>
          </p:cNvPr>
          <p:cNvSpPr>
            <a:spLocks noGrp="1"/>
          </p:cNvSpPr>
          <p:nvPr>
            <p:ph type="dt" sz="half" idx="10"/>
          </p:nvPr>
        </p:nvSpPr>
        <p:spPr/>
        <p:txBody>
          <a:bodyPr/>
          <a:lstStyle/>
          <a:p>
            <a:fld id="{DE48FE0D-ACFE-1F43-89F0-4743190671B8}" type="datetimeFigureOut">
              <a:rPr lang="en-US" smtClean="0"/>
              <a:t>5/2/24</a:t>
            </a:fld>
            <a:endParaRPr lang="en-US"/>
          </a:p>
        </p:txBody>
      </p:sp>
      <p:sp>
        <p:nvSpPr>
          <p:cNvPr id="6" name="Footer Placeholder 5">
            <a:extLst>
              <a:ext uri="{FF2B5EF4-FFF2-40B4-BE49-F238E27FC236}">
                <a16:creationId xmlns:a16="http://schemas.microsoft.com/office/drawing/2014/main" id="{C0C3A062-756B-5942-EFE3-F9AD0DC3EB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E78193-60FB-1073-8068-F5F22DF1D46B}"/>
              </a:ext>
            </a:extLst>
          </p:cNvPr>
          <p:cNvSpPr>
            <a:spLocks noGrp="1"/>
          </p:cNvSpPr>
          <p:nvPr>
            <p:ph type="sldNum" sz="quarter" idx="12"/>
          </p:nvPr>
        </p:nvSpPr>
        <p:spPr/>
        <p:txBody>
          <a:bodyPr/>
          <a:lstStyle/>
          <a:p>
            <a:fld id="{547E7FCB-5D30-C74E-96C8-1FE1597A431B}" type="slidenum">
              <a:rPr lang="en-US" smtClean="0"/>
              <a:t>‹#›</a:t>
            </a:fld>
            <a:endParaRPr lang="en-US"/>
          </a:p>
        </p:txBody>
      </p:sp>
    </p:spTree>
    <p:extLst>
      <p:ext uri="{BB962C8B-B14F-4D97-AF65-F5344CB8AC3E}">
        <p14:creationId xmlns:p14="http://schemas.microsoft.com/office/powerpoint/2010/main" val="2798711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DBA7C-46EA-C0C6-991F-A1EB6ECBE2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BBF0BD-D40B-C499-AD15-7D08FD1873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378BE9-D9AF-0710-C067-8387F0CE7B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BD4D22-4933-1E62-BE43-E4AE5E4F89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7E4C37-746F-07CB-D18D-99BC50AE90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77C877-D812-EF81-05A4-C93CD1EA9BEE}"/>
              </a:ext>
            </a:extLst>
          </p:cNvPr>
          <p:cNvSpPr>
            <a:spLocks noGrp="1"/>
          </p:cNvSpPr>
          <p:nvPr>
            <p:ph type="dt" sz="half" idx="10"/>
          </p:nvPr>
        </p:nvSpPr>
        <p:spPr/>
        <p:txBody>
          <a:bodyPr/>
          <a:lstStyle/>
          <a:p>
            <a:fld id="{DE48FE0D-ACFE-1F43-89F0-4743190671B8}" type="datetimeFigureOut">
              <a:rPr lang="en-US" smtClean="0"/>
              <a:t>5/2/24</a:t>
            </a:fld>
            <a:endParaRPr lang="en-US"/>
          </a:p>
        </p:txBody>
      </p:sp>
      <p:sp>
        <p:nvSpPr>
          <p:cNvPr id="8" name="Footer Placeholder 7">
            <a:extLst>
              <a:ext uri="{FF2B5EF4-FFF2-40B4-BE49-F238E27FC236}">
                <a16:creationId xmlns:a16="http://schemas.microsoft.com/office/drawing/2014/main" id="{5C43EF2F-83B0-D731-BDC9-D3C0FC963F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2D55A5-2F27-8CC9-7D35-10758DD046F9}"/>
              </a:ext>
            </a:extLst>
          </p:cNvPr>
          <p:cNvSpPr>
            <a:spLocks noGrp="1"/>
          </p:cNvSpPr>
          <p:nvPr>
            <p:ph type="sldNum" sz="quarter" idx="12"/>
          </p:nvPr>
        </p:nvSpPr>
        <p:spPr/>
        <p:txBody>
          <a:bodyPr/>
          <a:lstStyle/>
          <a:p>
            <a:fld id="{547E7FCB-5D30-C74E-96C8-1FE1597A431B}" type="slidenum">
              <a:rPr lang="en-US" smtClean="0"/>
              <a:t>‹#›</a:t>
            </a:fld>
            <a:endParaRPr lang="en-US"/>
          </a:p>
        </p:txBody>
      </p:sp>
    </p:spTree>
    <p:extLst>
      <p:ext uri="{BB962C8B-B14F-4D97-AF65-F5344CB8AC3E}">
        <p14:creationId xmlns:p14="http://schemas.microsoft.com/office/powerpoint/2010/main" val="1667283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4DE10-5F70-FF8E-223B-89485823B2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5DF5AF-B008-0BFE-759F-4533EDFF810E}"/>
              </a:ext>
            </a:extLst>
          </p:cNvPr>
          <p:cNvSpPr>
            <a:spLocks noGrp="1"/>
          </p:cNvSpPr>
          <p:nvPr>
            <p:ph type="dt" sz="half" idx="10"/>
          </p:nvPr>
        </p:nvSpPr>
        <p:spPr/>
        <p:txBody>
          <a:bodyPr/>
          <a:lstStyle/>
          <a:p>
            <a:fld id="{DE48FE0D-ACFE-1F43-89F0-4743190671B8}" type="datetimeFigureOut">
              <a:rPr lang="en-US" smtClean="0"/>
              <a:t>5/2/24</a:t>
            </a:fld>
            <a:endParaRPr lang="en-US"/>
          </a:p>
        </p:txBody>
      </p:sp>
      <p:sp>
        <p:nvSpPr>
          <p:cNvPr id="4" name="Footer Placeholder 3">
            <a:extLst>
              <a:ext uri="{FF2B5EF4-FFF2-40B4-BE49-F238E27FC236}">
                <a16:creationId xmlns:a16="http://schemas.microsoft.com/office/drawing/2014/main" id="{477CD116-DE86-D01D-D6D4-AF7D19F0C4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18B7A6-F4A1-14B0-8E84-65F67C311A43}"/>
              </a:ext>
            </a:extLst>
          </p:cNvPr>
          <p:cNvSpPr>
            <a:spLocks noGrp="1"/>
          </p:cNvSpPr>
          <p:nvPr>
            <p:ph type="sldNum" sz="quarter" idx="12"/>
          </p:nvPr>
        </p:nvSpPr>
        <p:spPr/>
        <p:txBody>
          <a:bodyPr/>
          <a:lstStyle/>
          <a:p>
            <a:fld id="{547E7FCB-5D30-C74E-96C8-1FE1597A431B}" type="slidenum">
              <a:rPr lang="en-US" smtClean="0"/>
              <a:t>‹#›</a:t>
            </a:fld>
            <a:endParaRPr lang="en-US"/>
          </a:p>
        </p:txBody>
      </p:sp>
    </p:spTree>
    <p:extLst>
      <p:ext uri="{BB962C8B-B14F-4D97-AF65-F5344CB8AC3E}">
        <p14:creationId xmlns:p14="http://schemas.microsoft.com/office/powerpoint/2010/main" val="4108968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DA1832-C2A2-008B-CE72-57810CE459AD}"/>
              </a:ext>
            </a:extLst>
          </p:cNvPr>
          <p:cNvSpPr>
            <a:spLocks noGrp="1"/>
          </p:cNvSpPr>
          <p:nvPr>
            <p:ph type="dt" sz="half" idx="10"/>
          </p:nvPr>
        </p:nvSpPr>
        <p:spPr/>
        <p:txBody>
          <a:bodyPr/>
          <a:lstStyle/>
          <a:p>
            <a:fld id="{DE48FE0D-ACFE-1F43-89F0-4743190671B8}" type="datetimeFigureOut">
              <a:rPr lang="en-US" smtClean="0"/>
              <a:t>5/2/24</a:t>
            </a:fld>
            <a:endParaRPr lang="en-US"/>
          </a:p>
        </p:txBody>
      </p:sp>
      <p:sp>
        <p:nvSpPr>
          <p:cNvPr id="3" name="Footer Placeholder 2">
            <a:extLst>
              <a:ext uri="{FF2B5EF4-FFF2-40B4-BE49-F238E27FC236}">
                <a16:creationId xmlns:a16="http://schemas.microsoft.com/office/drawing/2014/main" id="{C625F54A-8BE9-945A-CAAF-F23BD18A31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69906A-F83E-08D6-115E-F7066D3A3E3A}"/>
              </a:ext>
            </a:extLst>
          </p:cNvPr>
          <p:cNvSpPr>
            <a:spLocks noGrp="1"/>
          </p:cNvSpPr>
          <p:nvPr>
            <p:ph type="sldNum" sz="quarter" idx="12"/>
          </p:nvPr>
        </p:nvSpPr>
        <p:spPr/>
        <p:txBody>
          <a:bodyPr/>
          <a:lstStyle/>
          <a:p>
            <a:fld id="{547E7FCB-5D30-C74E-96C8-1FE1597A431B}" type="slidenum">
              <a:rPr lang="en-US" smtClean="0"/>
              <a:t>‹#›</a:t>
            </a:fld>
            <a:endParaRPr lang="en-US"/>
          </a:p>
        </p:txBody>
      </p:sp>
    </p:spTree>
    <p:extLst>
      <p:ext uri="{BB962C8B-B14F-4D97-AF65-F5344CB8AC3E}">
        <p14:creationId xmlns:p14="http://schemas.microsoft.com/office/powerpoint/2010/main" val="3740517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EE561-EAED-5F6E-A50B-4CD02398EF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8A6DFD-21F0-61CB-3B3B-C4C521F7B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2F6078-D101-35B3-7B50-79C56E69BA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537EF8-F7FD-AA0D-C73C-8D77A468E5D8}"/>
              </a:ext>
            </a:extLst>
          </p:cNvPr>
          <p:cNvSpPr>
            <a:spLocks noGrp="1"/>
          </p:cNvSpPr>
          <p:nvPr>
            <p:ph type="dt" sz="half" idx="10"/>
          </p:nvPr>
        </p:nvSpPr>
        <p:spPr/>
        <p:txBody>
          <a:bodyPr/>
          <a:lstStyle/>
          <a:p>
            <a:fld id="{DE48FE0D-ACFE-1F43-89F0-4743190671B8}" type="datetimeFigureOut">
              <a:rPr lang="en-US" smtClean="0"/>
              <a:t>5/2/24</a:t>
            </a:fld>
            <a:endParaRPr lang="en-US"/>
          </a:p>
        </p:txBody>
      </p:sp>
      <p:sp>
        <p:nvSpPr>
          <p:cNvPr id="6" name="Footer Placeholder 5">
            <a:extLst>
              <a:ext uri="{FF2B5EF4-FFF2-40B4-BE49-F238E27FC236}">
                <a16:creationId xmlns:a16="http://schemas.microsoft.com/office/drawing/2014/main" id="{D9C63CAC-7CEF-4134-2E27-4337A55537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2D2E4C-2706-A3E1-11E0-B17DA100C54C}"/>
              </a:ext>
            </a:extLst>
          </p:cNvPr>
          <p:cNvSpPr>
            <a:spLocks noGrp="1"/>
          </p:cNvSpPr>
          <p:nvPr>
            <p:ph type="sldNum" sz="quarter" idx="12"/>
          </p:nvPr>
        </p:nvSpPr>
        <p:spPr/>
        <p:txBody>
          <a:bodyPr/>
          <a:lstStyle/>
          <a:p>
            <a:fld id="{547E7FCB-5D30-C74E-96C8-1FE1597A431B}" type="slidenum">
              <a:rPr lang="en-US" smtClean="0"/>
              <a:t>‹#›</a:t>
            </a:fld>
            <a:endParaRPr lang="en-US"/>
          </a:p>
        </p:txBody>
      </p:sp>
    </p:spTree>
    <p:extLst>
      <p:ext uri="{BB962C8B-B14F-4D97-AF65-F5344CB8AC3E}">
        <p14:creationId xmlns:p14="http://schemas.microsoft.com/office/powerpoint/2010/main" val="2384730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D52B2-063A-5FD1-96E6-F4D76DE408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CCFDEF-8C8B-B08A-0B1D-31FD4D87C2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14ADA7-757B-EC95-3C85-BD5C9E0E45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BD7718-14B2-5F6D-4A64-2546EAE6C94A}"/>
              </a:ext>
            </a:extLst>
          </p:cNvPr>
          <p:cNvSpPr>
            <a:spLocks noGrp="1"/>
          </p:cNvSpPr>
          <p:nvPr>
            <p:ph type="dt" sz="half" idx="10"/>
          </p:nvPr>
        </p:nvSpPr>
        <p:spPr/>
        <p:txBody>
          <a:bodyPr/>
          <a:lstStyle/>
          <a:p>
            <a:fld id="{DE48FE0D-ACFE-1F43-89F0-4743190671B8}" type="datetimeFigureOut">
              <a:rPr lang="en-US" smtClean="0"/>
              <a:t>5/2/24</a:t>
            </a:fld>
            <a:endParaRPr lang="en-US"/>
          </a:p>
        </p:txBody>
      </p:sp>
      <p:sp>
        <p:nvSpPr>
          <p:cNvPr id="6" name="Footer Placeholder 5">
            <a:extLst>
              <a:ext uri="{FF2B5EF4-FFF2-40B4-BE49-F238E27FC236}">
                <a16:creationId xmlns:a16="http://schemas.microsoft.com/office/drawing/2014/main" id="{33255CE9-A799-E92B-D9DC-60B734A0E5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063D5D-170A-EEFF-2EA5-81C0609C28DE}"/>
              </a:ext>
            </a:extLst>
          </p:cNvPr>
          <p:cNvSpPr>
            <a:spLocks noGrp="1"/>
          </p:cNvSpPr>
          <p:nvPr>
            <p:ph type="sldNum" sz="quarter" idx="12"/>
          </p:nvPr>
        </p:nvSpPr>
        <p:spPr/>
        <p:txBody>
          <a:bodyPr/>
          <a:lstStyle/>
          <a:p>
            <a:fld id="{547E7FCB-5D30-C74E-96C8-1FE1597A431B}" type="slidenum">
              <a:rPr lang="en-US" smtClean="0"/>
              <a:t>‹#›</a:t>
            </a:fld>
            <a:endParaRPr lang="en-US"/>
          </a:p>
        </p:txBody>
      </p:sp>
    </p:spTree>
    <p:extLst>
      <p:ext uri="{BB962C8B-B14F-4D97-AF65-F5344CB8AC3E}">
        <p14:creationId xmlns:p14="http://schemas.microsoft.com/office/powerpoint/2010/main" val="1561859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949F79-773D-B4E3-8578-AF49AB8279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2485D51-94FF-5FEB-7E1C-CA09E06770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5331243-EA66-D93E-121F-33C8E5FD3C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Times New Roman" panose="02020603050405020304" pitchFamily="18" charset="0"/>
              </a:defRPr>
            </a:lvl1pPr>
          </a:lstStyle>
          <a:p>
            <a:fld id="{DE48FE0D-ACFE-1F43-89F0-4743190671B8}" type="datetimeFigureOut">
              <a:rPr lang="en-US" smtClean="0"/>
              <a:pPr/>
              <a:t>5/2/24</a:t>
            </a:fld>
            <a:endParaRPr lang="en-US" dirty="0"/>
          </a:p>
        </p:txBody>
      </p:sp>
      <p:sp>
        <p:nvSpPr>
          <p:cNvPr id="5" name="Footer Placeholder 4">
            <a:extLst>
              <a:ext uri="{FF2B5EF4-FFF2-40B4-BE49-F238E27FC236}">
                <a16:creationId xmlns:a16="http://schemas.microsoft.com/office/drawing/2014/main" id="{95AC969A-4736-C949-0FE5-6D4F0DC6C2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Times New Roman" panose="02020603050405020304" pitchFamily="18" charset="0"/>
              </a:defRPr>
            </a:lvl1pPr>
          </a:lstStyle>
          <a:p>
            <a:endParaRPr lang="en-US" dirty="0"/>
          </a:p>
        </p:txBody>
      </p:sp>
      <p:sp>
        <p:nvSpPr>
          <p:cNvPr id="6" name="Slide Number Placeholder 5">
            <a:extLst>
              <a:ext uri="{FF2B5EF4-FFF2-40B4-BE49-F238E27FC236}">
                <a16:creationId xmlns:a16="http://schemas.microsoft.com/office/drawing/2014/main" id="{7ED2FC8D-FB8C-88B5-1B94-F95DFDF26E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Times New Roman" panose="02020603050405020304" pitchFamily="18" charset="0"/>
              </a:defRPr>
            </a:lvl1pPr>
          </a:lstStyle>
          <a:p>
            <a:fld id="{547E7FCB-5D30-C74E-96C8-1FE1597A431B}" type="slidenum">
              <a:rPr lang="en-US" smtClean="0"/>
              <a:pPr/>
              <a:t>‹#›</a:t>
            </a:fld>
            <a:endParaRPr lang="en-US" dirty="0"/>
          </a:p>
        </p:txBody>
      </p:sp>
    </p:spTree>
    <p:extLst>
      <p:ext uri="{BB962C8B-B14F-4D97-AF65-F5344CB8AC3E}">
        <p14:creationId xmlns:p14="http://schemas.microsoft.com/office/powerpoint/2010/main" val="1242431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EDDD"/>
        </a:solidFill>
        <a:effectLst/>
      </p:bgPr>
    </p:bg>
    <p:spTree>
      <p:nvGrpSpPr>
        <p:cNvPr id="1" name=""/>
        <p:cNvGrpSpPr/>
        <p:nvPr/>
      </p:nvGrpSpPr>
      <p:grpSpPr>
        <a:xfrm>
          <a:off x="0" y="0"/>
          <a:ext cx="0" cy="0"/>
          <a:chOff x="0" y="0"/>
          <a:chExt cx="0" cy="0"/>
        </a:xfrm>
      </p:grpSpPr>
      <p:pic>
        <p:nvPicPr>
          <p:cNvPr id="11" name="Picture 10" descr="A book cover of two parent privilege&#10;&#10;Description automatically generated">
            <a:extLst>
              <a:ext uri="{FF2B5EF4-FFF2-40B4-BE49-F238E27FC236}">
                <a16:creationId xmlns:a16="http://schemas.microsoft.com/office/drawing/2014/main" id="{BFE36DAD-D6E8-6755-A3DB-5B17B782D70A}"/>
              </a:ext>
            </a:extLst>
          </p:cNvPr>
          <p:cNvPicPr>
            <a:picLocks noChangeAspect="1"/>
          </p:cNvPicPr>
          <p:nvPr/>
        </p:nvPicPr>
        <p:blipFill rotWithShape="1">
          <a:blip r:embed="rId2"/>
          <a:srcRect t="13492" b="57909"/>
          <a:stretch/>
        </p:blipFill>
        <p:spPr>
          <a:xfrm>
            <a:off x="1637307" y="2004179"/>
            <a:ext cx="5113441" cy="2212223"/>
          </a:xfrm>
          <a:prstGeom prst="rect">
            <a:avLst/>
          </a:prstGeom>
        </p:spPr>
      </p:pic>
      <p:pic>
        <p:nvPicPr>
          <p:cNvPr id="14" name="Picture 13" descr="A book cover of two parent privilege&#10;&#10;Description automatically generated">
            <a:extLst>
              <a:ext uri="{FF2B5EF4-FFF2-40B4-BE49-F238E27FC236}">
                <a16:creationId xmlns:a16="http://schemas.microsoft.com/office/drawing/2014/main" id="{F0C8E940-1502-5C27-4700-1BE9B4AF40A4}"/>
              </a:ext>
            </a:extLst>
          </p:cNvPr>
          <p:cNvPicPr>
            <a:picLocks noChangeAspect="1"/>
          </p:cNvPicPr>
          <p:nvPr/>
        </p:nvPicPr>
        <p:blipFill rotWithShape="1">
          <a:blip r:embed="rId2"/>
          <a:srcRect t="85362"/>
          <a:stretch/>
        </p:blipFill>
        <p:spPr>
          <a:xfrm>
            <a:off x="4304894" y="5446644"/>
            <a:ext cx="4533499" cy="1003854"/>
          </a:xfrm>
          <a:prstGeom prst="rect">
            <a:avLst/>
          </a:prstGeom>
        </p:spPr>
      </p:pic>
      <p:pic>
        <p:nvPicPr>
          <p:cNvPr id="15" name="Picture 14" descr="A book cover of two parent privilege&#10;&#10;Description automatically generated">
            <a:extLst>
              <a:ext uri="{FF2B5EF4-FFF2-40B4-BE49-F238E27FC236}">
                <a16:creationId xmlns:a16="http://schemas.microsoft.com/office/drawing/2014/main" id="{1F7A1A7F-B44B-AF0B-43A5-222221BC5D8A}"/>
              </a:ext>
            </a:extLst>
          </p:cNvPr>
          <p:cNvPicPr>
            <a:picLocks noChangeAspect="1"/>
          </p:cNvPicPr>
          <p:nvPr/>
        </p:nvPicPr>
        <p:blipFill rotWithShape="1">
          <a:blip r:embed="rId2"/>
          <a:srcRect l="38293" r="35163" b="86508"/>
          <a:stretch/>
        </p:blipFill>
        <p:spPr>
          <a:xfrm>
            <a:off x="2023148" y="960569"/>
            <a:ext cx="1357347" cy="1043610"/>
          </a:xfrm>
          <a:prstGeom prst="rect">
            <a:avLst/>
          </a:prstGeom>
        </p:spPr>
      </p:pic>
      <p:pic>
        <p:nvPicPr>
          <p:cNvPr id="16" name="Picture 15" descr="A book cover of two parent privilege&#10;&#10;Description automatically generated">
            <a:extLst>
              <a:ext uri="{FF2B5EF4-FFF2-40B4-BE49-F238E27FC236}">
                <a16:creationId xmlns:a16="http://schemas.microsoft.com/office/drawing/2014/main" id="{FAADD88E-8C38-48A0-52B8-694EB1BB473C}"/>
              </a:ext>
            </a:extLst>
          </p:cNvPr>
          <p:cNvPicPr>
            <a:picLocks noChangeAspect="1"/>
          </p:cNvPicPr>
          <p:nvPr/>
        </p:nvPicPr>
        <p:blipFill rotWithShape="1">
          <a:blip r:embed="rId2"/>
          <a:srcRect t="71461" b="13901"/>
          <a:stretch/>
        </p:blipFill>
        <p:spPr>
          <a:xfrm>
            <a:off x="4014921" y="4217485"/>
            <a:ext cx="5113443" cy="1132270"/>
          </a:xfrm>
          <a:prstGeom prst="rect">
            <a:avLst/>
          </a:prstGeom>
        </p:spPr>
      </p:pic>
      <p:pic>
        <p:nvPicPr>
          <p:cNvPr id="17" name="Picture 16" descr="A book cover of two parent privilege&#10;&#10;Description automatically generated">
            <a:extLst>
              <a:ext uri="{FF2B5EF4-FFF2-40B4-BE49-F238E27FC236}">
                <a16:creationId xmlns:a16="http://schemas.microsoft.com/office/drawing/2014/main" id="{E79E04F2-0954-FD29-E1D7-E3804096BF85}"/>
              </a:ext>
            </a:extLst>
          </p:cNvPr>
          <p:cNvPicPr>
            <a:picLocks noChangeAspect="1"/>
          </p:cNvPicPr>
          <p:nvPr/>
        </p:nvPicPr>
        <p:blipFill rotWithShape="1">
          <a:blip r:embed="rId2"/>
          <a:srcRect l="5874" t="41900" r="3362" b="28443"/>
          <a:stretch/>
        </p:blipFill>
        <p:spPr>
          <a:xfrm>
            <a:off x="6481029" y="1962718"/>
            <a:ext cx="4643488" cy="2295144"/>
          </a:xfrm>
          <a:prstGeom prst="rect">
            <a:avLst/>
          </a:prstGeom>
        </p:spPr>
      </p:pic>
      <p:sp>
        <p:nvSpPr>
          <p:cNvPr id="18" name="Rectangle 17">
            <a:extLst>
              <a:ext uri="{FF2B5EF4-FFF2-40B4-BE49-F238E27FC236}">
                <a16:creationId xmlns:a16="http://schemas.microsoft.com/office/drawing/2014/main" id="{C3282773-1831-37E7-E748-93EE7ED11EBC}"/>
              </a:ext>
            </a:extLst>
          </p:cNvPr>
          <p:cNvSpPr/>
          <p:nvPr/>
        </p:nvSpPr>
        <p:spPr>
          <a:xfrm>
            <a:off x="8345573" y="1182029"/>
            <a:ext cx="914400" cy="914400"/>
          </a:xfrm>
          <a:prstGeom prst="rect">
            <a:avLst/>
          </a:prstGeom>
          <a:solidFill>
            <a:srgbClr val="F6ED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2149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A3C976-40EB-38C6-C536-9C3858645EB6}"/>
              </a:ext>
            </a:extLst>
          </p:cNvPr>
          <p:cNvSpPr txBox="1"/>
          <p:nvPr/>
        </p:nvSpPr>
        <p:spPr>
          <a:xfrm>
            <a:off x="411465" y="5838634"/>
            <a:ext cx="11191955" cy="738664"/>
          </a:xfrm>
          <a:prstGeom prst="rect">
            <a:avLst/>
          </a:prstGeom>
          <a:noFill/>
        </p:spPr>
        <p:txBody>
          <a:bodyPr wrap="square" rtlCol="0">
            <a:spAutoFit/>
          </a:bodyPr>
          <a:lstStyle/>
          <a:p>
            <a:pPr marL="0" marR="0">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Notes: These statistics are tabulated from the annual March Current Population Survey, 1962-2020. Sample includes noninstitutionalized females between the ages of 30 and 50, weighted using person weights.  In 2020, the share of women in each of the three education groups (less than a high school degree, high school or some college, and a four-year college degree) were 7, 47, and 45%, respectively.  </a:t>
            </a:r>
          </a:p>
        </p:txBody>
      </p:sp>
      <p:pic>
        <p:nvPicPr>
          <p:cNvPr id="6" name="Picture 5" descr="A graph showing the growth of the average of the average of the average of the average of the average of the average of the average of the average of the average of the average of the average of&#10;&#10;Description automatically generated">
            <a:extLst>
              <a:ext uri="{FF2B5EF4-FFF2-40B4-BE49-F238E27FC236}">
                <a16:creationId xmlns:a16="http://schemas.microsoft.com/office/drawing/2014/main" id="{7E8E7880-F6AA-E7FB-05B9-9BAE6BC79D03}"/>
              </a:ext>
            </a:extLst>
          </p:cNvPr>
          <p:cNvPicPr>
            <a:picLocks noChangeAspect="1"/>
          </p:cNvPicPr>
          <p:nvPr/>
        </p:nvPicPr>
        <p:blipFill>
          <a:blip r:embed="rId2"/>
          <a:stretch>
            <a:fillRect/>
          </a:stretch>
        </p:blipFill>
        <p:spPr>
          <a:xfrm>
            <a:off x="2657347" y="447965"/>
            <a:ext cx="6877304" cy="5390669"/>
          </a:xfrm>
          <a:prstGeom prst="rect">
            <a:avLst/>
          </a:prstGeom>
        </p:spPr>
      </p:pic>
      <p:sp>
        <p:nvSpPr>
          <p:cNvPr id="3" name="TextBox 2">
            <a:extLst>
              <a:ext uri="{FF2B5EF4-FFF2-40B4-BE49-F238E27FC236}">
                <a16:creationId xmlns:a16="http://schemas.microsoft.com/office/drawing/2014/main" id="{F3C375C2-9F36-E86B-61EE-C994DE00DC62}"/>
              </a:ext>
            </a:extLst>
          </p:cNvPr>
          <p:cNvSpPr txBox="1"/>
          <p:nvPr/>
        </p:nvSpPr>
        <p:spPr>
          <a:xfrm>
            <a:off x="588579" y="391466"/>
            <a:ext cx="11014841" cy="491545"/>
          </a:xfrm>
          <a:prstGeom prst="rect">
            <a:avLst/>
          </a:prstGeom>
          <a:noFill/>
        </p:spPr>
        <p:txBody>
          <a:bodyPr wrap="square" rtlCol="0">
            <a:spAutoFit/>
          </a:bodyPr>
          <a:lstStyle/>
          <a:p>
            <a:pPr marL="0" marR="0">
              <a:lnSpc>
                <a:spcPct val="107000"/>
              </a:lnSpc>
              <a:spcBef>
                <a:spcPts val="0"/>
              </a:spcBef>
              <a:spcAft>
                <a:spcPts val="8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Figure 4.2: Share of women </a:t>
            </a:r>
            <a:r>
              <a:rPr lang="en-US" sz="2600" dirty="0">
                <a:latin typeface="Times New Roman" panose="02020603050405020304" pitchFamily="18" charset="0"/>
                <a:ea typeface="Calibri" panose="020F0502020204030204" pitchFamily="34" charset="0"/>
                <a:cs typeface="Times New Roman" panose="02020603050405020304" pitchFamily="18" charset="0"/>
              </a:rPr>
              <a:t>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ges 30-50 married, by education level</a:t>
            </a:r>
          </a:p>
        </p:txBody>
      </p:sp>
    </p:spTree>
    <p:extLst>
      <p:ext uri="{BB962C8B-B14F-4D97-AF65-F5344CB8AC3E}">
        <p14:creationId xmlns:p14="http://schemas.microsoft.com/office/powerpoint/2010/main" val="1038342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C375C2-9F36-E86B-61EE-C994DE00DC62}"/>
              </a:ext>
            </a:extLst>
          </p:cNvPr>
          <p:cNvSpPr txBox="1"/>
          <p:nvPr/>
        </p:nvSpPr>
        <p:spPr>
          <a:xfrm>
            <a:off x="588579" y="391466"/>
            <a:ext cx="11014841" cy="892552"/>
          </a:xfrm>
          <a:prstGeom prst="rect">
            <a:avLst/>
          </a:prstGeom>
          <a:noFill/>
        </p:spPr>
        <p:txBody>
          <a:bodyPr wrap="square" rtlCol="0">
            <a:spAutoFit/>
          </a:bodyPr>
          <a:lstStyle/>
          <a:p>
            <a:pPr marL="0" marR="0">
              <a:spcBef>
                <a:spcPts val="0"/>
              </a:spcBef>
              <a:spcAft>
                <a:spcPts val="8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Figure 4.3: Men’s marriage </a:t>
            </a:r>
            <a:r>
              <a:rPr lang="en-US" sz="2600" dirty="0">
                <a:latin typeface="Times New Roman" panose="02020603050405020304" pitchFamily="18" charset="0"/>
                <a:ea typeface="Calibri" panose="020F0502020204030204" pitchFamily="34" charset="0"/>
                <a:cs typeface="Times New Roman" panose="02020603050405020304" pitchFamily="18" charset="0"/>
              </a:rPr>
              <a:t>r</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ates </a:t>
            </a:r>
            <a:r>
              <a:rPr lang="en-US" sz="2600" dirty="0">
                <a:latin typeface="Times New Roman" panose="02020603050405020304" pitchFamily="18" charset="0"/>
                <a:ea typeface="Calibri" panose="020F0502020204030204" pitchFamily="34" charset="0"/>
                <a:cs typeface="Times New Roman" panose="02020603050405020304" pitchFamily="18" charset="0"/>
              </a:rPr>
              <a:t>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ges 30-50, by education and race in 1980 and 2020</a:t>
            </a:r>
          </a:p>
        </p:txBody>
      </p:sp>
      <p:sp>
        <p:nvSpPr>
          <p:cNvPr id="4" name="TextBox 3">
            <a:extLst>
              <a:ext uri="{FF2B5EF4-FFF2-40B4-BE49-F238E27FC236}">
                <a16:creationId xmlns:a16="http://schemas.microsoft.com/office/drawing/2014/main" id="{39A3C976-40EB-38C6-C536-9C3858645EB6}"/>
              </a:ext>
            </a:extLst>
          </p:cNvPr>
          <p:cNvSpPr txBox="1"/>
          <p:nvPr/>
        </p:nvSpPr>
        <p:spPr>
          <a:xfrm>
            <a:off x="411465" y="5573982"/>
            <a:ext cx="11191955" cy="998863"/>
          </a:xfrm>
          <a:prstGeom prst="rect">
            <a:avLst/>
          </a:prstGeom>
          <a:noFill/>
        </p:spPr>
        <p:txBody>
          <a:bodyPr wrap="square" rtlCol="0">
            <a:spAutoFit/>
          </a:bodyPr>
          <a:lstStyle/>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Note: Data is tabulated from the March Current Population Survey, 1980 and 2020 for all race/ethnic groups except Asians; marriage rates among Asians are tabulated from the 1988 instead of the 1980 CPS, which is the first year that racial category is separately recorded. Sample includes noninstitutionalized men between the ages of 30 - 50, weighted using person weights. The shares listed under each label represent the share of men in that racial/ethnic group with that level of educational attainment in 2020.  </a:t>
            </a:r>
          </a:p>
        </p:txBody>
      </p:sp>
      <p:pic>
        <p:nvPicPr>
          <p:cNvPr id="6" name="Picture 5" descr="A graph with numbers and lines&#10;&#10;Description automatically generated">
            <a:extLst>
              <a:ext uri="{FF2B5EF4-FFF2-40B4-BE49-F238E27FC236}">
                <a16:creationId xmlns:a16="http://schemas.microsoft.com/office/drawing/2014/main" id="{A0C23443-AFD5-BCAD-8FE1-3F6A08DBF3E4}"/>
              </a:ext>
            </a:extLst>
          </p:cNvPr>
          <p:cNvPicPr>
            <a:picLocks noChangeAspect="1"/>
          </p:cNvPicPr>
          <p:nvPr/>
        </p:nvPicPr>
        <p:blipFill>
          <a:blip r:embed="rId2"/>
          <a:stretch>
            <a:fillRect/>
          </a:stretch>
        </p:blipFill>
        <p:spPr>
          <a:xfrm>
            <a:off x="981455" y="1292654"/>
            <a:ext cx="10229088" cy="4091635"/>
          </a:xfrm>
          <a:prstGeom prst="rect">
            <a:avLst/>
          </a:prstGeom>
        </p:spPr>
      </p:pic>
    </p:spTree>
    <p:extLst>
      <p:ext uri="{BB962C8B-B14F-4D97-AF65-F5344CB8AC3E}">
        <p14:creationId xmlns:p14="http://schemas.microsoft.com/office/powerpoint/2010/main" val="3702564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A3C976-40EB-38C6-C536-9C3858645EB6}"/>
              </a:ext>
            </a:extLst>
          </p:cNvPr>
          <p:cNvSpPr txBox="1"/>
          <p:nvPr/>
        </p:nvSpPr>
        <p:spPr>
          <a:xfrm>
            <a:off x="411465" y="6089648"/>
            <a:ext cx="11191955" cy="768352"/>
          </a:xfrm>
          <a:prstGeom prst="rect">
            <a:avLst/>
          </a:prstGeom>
          <a:noFill/>
        </p:spPr>
        <p:txBody>
          <a:bodyPr wrap="square" rtlCol="0">
            <a:spAutoFit/>
          </a:bodyPr>
          <a:lstStyle/>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Notes: Sample includes noninstitutionalized males between the ages of 30 – 50 who reported that they usually worked at least 35 hours and worked for at least 40 weeks in the previous year, weighted using person weights. Earnings reported in 2018 USD. Source: March Current Population Survey, 1962-2020.</a:t>
            </a:r>
          </a:p>
        </p:txBody>
      </p:sp>
      <p:pic>
        <p:nvPicPr>
          <p:cNvPr id="6" name="Picture 5" descr="A graph of a graph showing the number of college students&#10;&#10;Description automatically generated with medium confidence">
            <a:extLst>
              <a:ext uri="{FF2B5EF4-FFF2-40B4-BE49-F238E27FC236}">
                <a16:creationId xmlns:a16="http://schemas.microsoft.com/office/drawing/2014/main" id="{33A6F0B5-ECB3-B312-20FA-14E6F70756C8}"/>
              </a:ext>
            </a:extLst>
          </p:cNvPr>
          <p:cNvPicPr>
            <a:picLocks noChangeAspect="1"/>
          </p:cNvPicPr>
          <p:nvPr/>
        </p:nvPicPr>
        <p:blipFill>
          <a:blip r:embed="rId2"/>
          <a:stretch>
            <a:fillRect/>
          </a:stretch>
        </p:blipFill>
        <p:spPr>
          <a:xfrm>
            <a:off x="2629242" y="637238"/>
            <a:ext cx="6756400" cy="5295900"/>
          </a:xfrm>
          <a:prstGeom prst="rect">
            <a:avLst/>
          </a:prstGeom>
        </p:spPr>
      </p:pic>
      <p:sp>
        <p:nvSpPr>
          <p:cNvPr id="3" name="TextBox 2">
            <a:extLst>
              <a:ext uri="{FF2B5EF4-FFF2-40B4-BE49-F238E27FC236}">
                <a16:creationId xmlns:a16="http://schemas.microsoft.com/office/drawing/2014/main" id="{F3C375C2-9F36-E86B-61EE-C994DE00DC62}"/>
              </a:ext>
            </a:extLst>
          </p:cNvPr>
          <p:cNvSpPr txBox="1"/>
          <p:nvPr/>
        </p:nvSpPr>
        <p:spPr>
          <a:xfrm>
            <a:off x="588579" y="391466"/>
            <a:ext cx="11014841" cy="491545"/>
          </a:xfrm>
          <a:prstGeom prst="rect">
            <a:avLst/>
          </a:prstGeom>
          <a:noFill/>
        </p:spPr>
        <p:txBody>
          <a:bodyPr wrap="square" rtlCol="0">
            <a:spAutoFit/>
          </a:bodyPr>
          <a:lstStyle/>
          <a:p>
            <a:pPr marL="0" marR="0">
              <a:lnSpc>
                <a:spcPct val="107000"/>
              </a:lnSpc>
              <a:spcBef>
                <a:spcPts val="0"/>
              </a:spcBef>
              <a:spcAft>
                <a:spcPts val="8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Figure 4.4: </a:t>
            </a:r>
            <a:r>
              <a:rPr lang="en-US" sz="2600" dirty="0">
                <a:latin typeface="Times New Roman" panose="02020603050405020304" pitchFamily="18" charset="0"/>
                <a:ea typeface="Calibri" panose="020F0502020204030204" pitchFamily="34" charset="0"/>
                <a:cs typeface="Times New Roman" panose="02020603050405020304" pitchFamily="18" charset="0"/>
              </a:rPr>
              <a:t>M</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edian </a:t>
            </a:r>
            <a:r>
              <a:rPr lang="en-US" sz="2600" dirty="0">
                <a:latin typeface="Times New Roman" panose="02020603050405020304" pitchFamily="18" charset="0"/>
                <a:ea typeface="Calibri" panose="020F0502020204030204" pitchFamily="34" charset="0"/>
                <a:cs typeface="Times New Roman" panose="02020603050405020304" pitchFamily="18" charset="0"/>
              </a:rPr>
              <a:t>e</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arnings of men </a:t>
            </a:r>
            <a:r>
              <a:rPr lang="en-US" sz="2600" dirty="0">
                <a:latin typeface="Times New Roman" panose="02020603050405020304" pitchFamily="18" charset="0"/>
                <a:ea typeface="Calibri" panose="020F0502020204030204" pitchFamily="34" charset="0"/>
                <a:cs typeface="Times New Roman" panose="02020603050405020304" pitchFamily="18" charset="0"/>
              </a:rPr>
              <a:t>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ges 30-50, by educational attainment </a:t>
            </a:r>
          </a:p>
        </p:txBody>
      </p:sp>
    </p:spTree>
    <p:extLst>
      <p:ext uri="{BB962C8B-B14F-4D97-AF65-F5344CB8AC3E}">
        <p14:creationId xmlns:p14="http://schemas.microsoft.com/office/powerpoint/2010/main" val="381800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C375C2-9F36-E86B-61EE-C994DE00DC62}"/>
              </a:ext>
            </a:extLst>
          </p:cNvPr>
          <p:cNvSpPr txBox="1"/>
          <p:nvPr/>
        </p:nvSpPr>
        <p:spPr>
          <a:xfrm>
            <a:off x="588579" y="391466"/>
            <a:ext cx="11014841" cy="492443"/>
          </a:xfrm>
          <a:prstGeom prst="rect">
            <a:avLst/>
          </a:prstGeom>
          <a:noFill/>
        </p:spPr>
        <p:txBody>
          <a:bodyPr wrap="square" rtlCol="0">
            <a:spAutoFit/>
          </a:bodyPr>
          <a:lstStyle/>
          <a:p>
            <a:pPr marL="0" marR="0">
              <a:spcBef>
                <a:spcPts val="0"/>
              </a:spcBef>
              <a:spcAft>
                <a:spcPts val="8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Figure 5.1: Parental spending per child by household income decile </a:t>
            </a:r>
          </a:p>
        </p:txBody>
      </p:sp>
      <p:sp>
        <p:nvSpPr>
          <p:cNvPr id="4" name="TextBox 3">
            <a:extLst>
              <a:ext uri="{FF2B5EF4-FFF2-40B4-BE49-F238E27FC236}">
                <a16:creationId xmlns:a16="http://schemas.microsoft.com/office/drawing/2014/main" id="{39A3C976-40EB-38C6-C536-9C3858645EB6}"/>
              </a:ext>
            </a:extLst>
          </p:cNvPr>
          <p:cNvSpPr txBox="1"/>
          <p:nvPr/>
        </p:nvSpPr>
        <p:spPr>
          <a:xfrm>
            <a:off x="411465" y="6182891"/>
            <a:ext cx="11191955" cy="307328"/>
          </a:xfrm>
          <a:prstGeom prst="rect">
            <a:avLst/>
          </a:prstGeom>
          <a:noFill/>
        </p:spPr>
        <p:txBody>
          <a:bodyPr wrap="square" rtlCol="0">
            <a:spAutoFit/>
          </a:bodyPr>
          <a:lstStyle/>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Source: Data taken from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Kornich</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and Furstenberg (2013), Table 3. </a:t>
            </a:r>
          </a:p>
        </p:txBody>
      </p:sp>
      <p:pic>
        <p:nvPicPr>
          <p:cNvPr id="6" name="Picture 5" descr="A graph of a number of deciles&#10;&#10;Description automatically generated">
            <a:extLst>
              <a:ext uri="{FF2B5EF4-FFF2-40B4-BE49-F238E27FC236}">
                <a16:creationId xmlns:a16="http://schemas.microsoft.com/office/drawing/2014/main" id="{6C8DEC58-A35F-16F6-6890-0E7D21D90985}"/>
              </a:ext>
            </a:extLst>
          </p:cNvPr>
          <p:cNvPicPr>
            <a:picLocks noChangeAspect="1"/>
          </p:cNvPicPr>
          <p:nvPr/>
        </p:nvPicPr>
        <p:blipFill>
          <a:blip r:embed="rId2"/>
          <a:stretch>
            <a:fillRect/>
          </a:stretch>
        </p:blipFill>
        <p:spPr>
          <a:xfrm>
            <a:off x="2820841" y="972630"/>
            <a:ext cx="6550318" cy="4912739"/>
          </a:xfrm>
          <a:prstGeom prst="rect">
            <a:avLst/>
          </a:prstGeom>
        </p:spPr>
      </p:pic>
    </p:spTree>
    <p:extLst>
      <p:ext uri="{BB962C8B-B14F-4D97-AF65-F5344CB8AC3E}">
        <p14:creationId xmlns:p14="http://schemas.microsoft.com/office/powerpoint/2010/main" val="1603602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C375C2-9F36-E86B-61EE-C994DE00DC62}"/>
              </a:ext>
            </a:extLst>
          </p:cNvPr>
          <p:cNvSpPr txBox="1"/>
          <p:nvPr/>
        </p:nvSpPr>
        <p:spPr>
          <a:xfrm>
            <a:off x="588579" y="391466"/>
            <a:ext cx="11014841" cy="919675"/>
          </a:xfrm>
          <a:prstGeom prst="rect">
            <a:avLst/>
          </a:prstGeom>
          <a:noFill/>
        </p:spPr>
        <p:txBody>
          <a:bodyPr wrap="square" rtlCol="0">
            <a:spAutoFit/>
          </a:bodyPr>
          <a:lstStyle/>
          <a:p>
            <a:pPr marL="0" marR="0">
              <a:lnSpc>
                <a:spcPct val="107000"/>
              </a:lnSpc>
              <a:spcBef>
                <a:spcPts val="0"/>
              </a:spcBef>
              <a:spcAft>
                <a:spcPts val="8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Figure 5.2: Hours per week </a:t>
            </a:r>
            <a:r>
              <a:rPr lang="en-US" sz="2600" dirty="0">
                <a:latin typeface="Times New Roman" panose="02020603050405020304" pitchFamily="18" charset="0"/>
                <a:ea typeface="Calibri" panose="020F0502020204030204" pitchFamily="34" charset="0"/>
                <a:cs typeface="Times New Roman" panose="02020603050405020304" pitchFamily="18" charset="0"/>
              </a:rPr>
              <a:t>p</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arents </a:t>
            </a:r>
            <a:r>
              <a:rPr lang="en-US" sz="2600" dirty="0">
                <a:latin typeface="Times New Roman" panose="02020603050405020304" pitchFamily="18" charset="0"/>
                <a:ea typeface="Calibri" panose="020F0502020204030204" pitchFamily="34" charset="0"/>
                <a:cs typeface="Times New Roman" panose="02020603050405020304" pitchFamily="18" charset="0"/>
              </a:rPr>
              <a:t>s</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pend in childcare </a:t>
            </a:r>
            <a:r>
              <a:rPr lang="en-US" sz="2600" dirty="0">
                <a:latin typeface="Times New Roman" panose="02020603050405020304" pitchFamily="18" charset="0"/>
                <a:ea typeface="Calibri" panose="020F0502020204030204" pitchFamily="34" charset="0"/>
                <a:cs typeface="Times New Roman" panose="02020603050405020304" pitchFamily="18" charset="0"/>
              </a:rPr>
              <a:t>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ctivities, by parental </a:t>
            </a:r>
            <a:r>
              <a:rPr lang="en-US" sz="2600" dirty="0">
                <a:latin typeface="Times New Roman" panose="02020603050405020304" pitchFamily="18" charset="0"/>
                <a:ea typeface="Calibri" panose="020F0502020204030204" pitchFamily="34" charset="0"/>
                <a:cs typeface="Times New Roman" panose="02020603050405020304" pitchFamily="18" charset="0"/>
              </a:rPr>
              <a:t>e</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ducation </a:t>
            </a:r>
            <a:r>
              <a:rPr lang="en-US" sz="2600" dirty="0">
                <a:latin typeface="Times New Roman" panose="02020603050405020304" pitchFamily="18" charset="0"/>
                <a:ea typeface="Calibri" panose="020F0502020204030204" pitchFamily="34" charset="0"/>
                <a:cs typeface="Times New Roman" panose="02020603050405020304" pitchFamily="18" charset="0"/>
              </a:rPr>
              <a:t>l</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evel and marital </a:t>
            </a:r>
            <a:r>
              <a:rPr lang="en-US" sz="2600" dirty="0">
                <a:latin typeface="Times New Roman" panose="02020603050405020304" pitchFamily="18" charset="0"/>
                <a:ea typeface="Calibri" panose="020F0502020204030204" pitchFamily="34" charset="0"/>
                <a:cs typeface="Times New Roman" panose="02020603050405020304" pitchFamily="18" charset="0"/>
              </a:rPr>
              <a:t>s</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tatus</a:t>
            </a:r>
          </a:p>
        </p:txBody>
      </p:sp>
      <p:sp>
        <p:nvSpPr>
          <p:cNvPr id="4" name="TextBox 3">
            <a:extLst>
              <a:ext uri="{FF2B5EF4-FFF2-40B4-BE49-F238E27FC236}">
                <a16:creationId xmlns:a16="http://schemas.microsoft.com/office/drawing/2014/main" id="{39A3C976-40EB-38C6-C536-9C3858645EB6}"/>
              </a:ext>
            </a:extLst>
          </p:cNvPr>
          <p:cNvSpPr txBox="1"/>
          <p:nvPr/>
        </p:nvSpPr>
        <p:spPr>
          <a:xfrm>
            <a:off x="411465" y="6182891"/>
            <a:ext cx="11191955" cy="307328"/>
          </a:xfrm>
          <a:prstGeom prst="rect">
            <a:avLst/>
          </a:prstGeom>
          <a:noFill/>
        </p:spPr>
        <p:txBody>
          <a:bodyPr wrap="square" rtlCol="0">
            <a:spAutoFit/>
          </a:bodyPr>
          <a:lstStyle/>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Source: Author’s tabulations of 2019 American Time Use Survey. </a:t>
            </a:r>
          </a:p>
        </p:txBody>
      </p:sp>
      <p:pic>
        <p:nvPicPr>
          <p:cNvPr id="6" name="Picture 5" descr="A graph of a couple of blue and gray bars&#10;&#10;Description automatically generated">
            <a:extLst>
              <a:ext uri="{FF2B5EF4-FFF2-40B4-BE49-F238E27FC236}">
                <a16:creationId xmlns:a16="http://schemas.microsoft.com/office/drawing/2014/main" id="{38E6E2B1-545A-25BC-20C5-70EFEE608917}"/>
              </a:ext>
            </a:extLst>
          </p:cNvPr>
          <p:cNvPicPr>
            <a:picLocks noChangeAspect="1"/>
          </p:cNvPicPr>
          <p:nvPr/>
        </p:nvPicPr>
        <p:blipFill>
          <a:blip r:embed="rId2"/>
          <a:stretch>
            <a:fillRect/>
          </a:stretch>
        </p:blipFill>
        <p:spPr>
          <a:xfrm>
            <a:off x="873408" y="1311141"/>
            <a:ext cx="10445181" cy="4700331"/>
          </a:xfrm>
          <a:prstGeom prst="rect">
            <a:avLst/>
          </a:prstGeom>
        </p:spPr>
      </p:pic>
    </p:spTree>
    <p:extLst>
      <p:ext uri="{BB962C8B-B14F-4D97-AF65-F5344CB8AC3E}">
        <p14:creationId xmlns:p14="http://schemas.microsoft.com/office/powerpoint/2010/main" val="1526220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C375C2-9F36-E86B-61EE-C994DE00DC62}"/>
              </a:ext>
            </a:extLst>
          </p:cNvPr>
          <p:cNvSpPr txBox="1"/>
          <p:nvPr/>
        </p:nvSpPr>
        <p:spPr>
          <a:xfrm>
            <a:off x="588579" y="391466"/>
            <a:ext cx="11014841" cy="492443"/>
          </a:xfrm>
          <a:prstGeom prst="rect">
            <a:avLst/>
          </a:prstGeom>
          <a:noFill/>
        </p:spPr>
        <p:txBody>
          <a:bodyPr wrap="square" rtlCol="0">
            <a:spAutoFit/>
          </a:bodyPr>
          <a:lstStyle/>
          <a:p>
            <a:pPr marL="0" marR="0">
              <a:spcBef>
                <a:spcPts val="0"/>
              </a:spcBef>
              <a:spcAft>
                <a:spcPts val="800"/>
              </a:spcAft>
            </a:pPr>
            <a:r>
              <a:rPr lang="en-US" sz="2600" dirty="0">
                <a:solidFill>
                  <a:srgbClr val="2A2A2A"/>
                </a:solidFill>
                <a:effectLst/>
                <a:latin typeface="Times New Roman" panose="02020603050405020304" pitchFamily="18" charset="0"/>
                <a:ea typeface="Calibri" panose="020F0502020204030204" pitchFamily="34" charset="0"/>
                <a:cs typeface="Times New Roman" panose="02020603050405020304" pitchFamily="18" charset="0"/>
              </a:rPr>
              <a:t>Figure 7.1: Birth rates, by five-year </a:t>
            </a:r>
            <a:r>
              <a:rPr lang="en-US" sz="2600" dirty="0">
                <a:solidFill>
                  <a:srgbClr val="2A2A2A"/>
                </a:solidFill>
                <a:latin typeface="Times New Roman" panose="02020603050405020304" pitchFamily="18" charset="0"/>
                <a:ea typeface="Calibri" panose="020F0502020204030204" pitchFamily="34" charset="0"/>
                <a:cs typeface="Times New Roman" panose="02020603050405020304" pitchFamily="18" charset="0"/>
              </a:rPr>
              <a:t>a</a:t>
            </a:r>
            <a:r>
              <a:rPr lang="en-US" sz="2600" dirty="0">
                <a:solidFill>
                  <a:srgbClr val="2A2A2A"/>
                </a:solidFill>
                <a:effectLst/>
                <a:latin typeface="Times New Roman" panose="02020603050405020304" pitchFamily="18" charset="0"/>
                <a:ea typeface="Calibri" panose="020F0502020204030204" pitchFamily="34" charset="0"/>
                <a:cs typeface="Times New Roman" panose="02020603050405020304" pitchFamily="18" charset="0"/>
              </a:rPr>
              <a:t>ge </a:t>
            </a:r>
            <a:r>
              <a:rPr lang="en-US" sz="2600" dirty="0">
                <a:solidFill>
                  <a:srgbClr val="2A2A2A"/>
                </a:solidFill>
                <a:latin typeface="Times New Roman" panose="02020603050405020304" pitchFamily="18" charset="0"/>
                <a:ea typeface="Calibri" panose="020F0502020204030204" pitchFamily="34" charset="0"/>
                <a:cs typeface="Times New Roman" panose="02020603050405020304" pitchFamily="18" charset="0"/>
              </a:rPr>
              <a:t>g</a:t>
            </a:r>
            <a:r>
              <a:rPr lang="en-US" sz="2600" dirty="0">
                <a:solidFill>
                  <a:srgbClr val="2A2A2A"/>
                </a:solidFill>
                <a:effectLst/>
                <a:latin typeface="Times New Roman" panose="02020603050405020304" pitchFamily="18" charset="0"/>
                <a:ea typeface="Calibri" panose="020F0502020204030204" pitchFamily="34" charset="0"/>
                <a:cs typeface="Times New Roman" panose="02020603050405020304" pitchFamily="18" charset="0"/>
              </a:rPr>
              <a:t>roup, 1980-2019</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4" name="TextBox 3">
            <a:extLst>
              <a:ext uri="{FF2B5EF4-FFF2-40B4-BE49-F238E27FC236}">
                <a16:creationId xmlns:a16="http://schemas.microsoft.com/office/drawing/2014/main" id="{39A3C976-40EB-38C6-C536-9C3858645EB6}"/>
              </a:ext>
            </a:extLst>
          </p:cNvPr>
          <p:cNvSpPr txBox="1"/>
          <p:nvPr/>
        </p:nvSpPr>
        <p:spPr>
          <a:xfrm>
            <a:off x="411465" y="6182891"/>
            <a:ext cx="11191955" cy="307328"/>
          </a:xfrm>
          <a:prstGeom prst="rect">
            <a:avLst/>
          </a:prstGeom>
          <a:noFill/>
        </p:spPr>
        <p:txBody>
          <a:bodyPr wrap="square" rtlCol="0">
            <a:spAutoFit/>
          </a:bodyPr>
          <a:lstStyle/>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Source: Author’s calculations using 1980 – 2019 Natality Data from the National Center for Health Statistics and the Current Population Survey. </a:t>
            </a:r>
          </a:p>
        </p:txBody>
      </p:sp>
      <p:pic>
        <p:nvPicPr>
          <p:cNvPr id="6" name="Picture 5" descr="A graph of age and age&#10;&#10;Description automatically generated with medium confidence">
            <a:extLst>
              <a:ext uri="{FF2B5EF4-FFF2-40B4-BE49-F238E27FC236}">
                <a16:creationId xmlns:a16="http://schemas.microsoft.com/office/drawing/2014/main" id="{46CF9A5E-966A-A492-5764-852F9054B167}"/>
              </a:ext>
            </a:extLst>
          </p:cNvPr>
          <p:cNvPicPr>
            <a:picLocks noChangeAspect="1"/>
          </p:cNvPicPr>
          <p:nvPr/>
        </p:nvPicPr>
        <p:blipFill>
          <a:blip r:embed="rId2"/>
          <a:stretch>
            <a:fillRect/>
          </a:stretch>
        </p:blipFill>
        <p:spPr>
          <a:xfrm>
            <a:off x="990504" y="1279318"/>
            <a:ext cx="10210991" cy="4299364"/>
          </a:xfrm>
          <a:prstGeom prst="rect">
            <a:avLst/>
          </a:prstGeom>
        </p:spPr>
      </p:pic>
    </p:spTree>
    <p:extLst>
      <p:ext uri="{BB962C8B-B14F-4D97-AF65-F5344CB8AC3E}">
        <p14:creationId xmlns:p14="http://schemas.microsoft.com/office/powerpoint/2010/main" val="543468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aph of a number of people&#10;&#10;Description automatically generated with medium confidence">
            <a:extLst>
              <a:ext uri="{FF2B5EF4-FFF2-40B4-BE49-F238E27FC236}">
                <a16:creationId xmlns:a16="http://schemas.microsoft.com/office/drawing/2014/main" id="{74876BE1-114E-38C3-5651-34515C4508C4}"/>
              </a:ext>
            </a:extLst>
          </p:cNvPr>
          <p:cNvPicPr>
            <a:picLocks noChangeAspect="1"/>
          </p:cNvPicPr>
          <p:nvPr/>
        </p:nvPicPr>
        <p:blipFill>
          <a:blip r:embed="rId2"/>
          <a:stretch>
            <a:fillRect/>
          </a:stretch>
        </p:blipFill>
        <p:spPr>
          <a:xfrm>
            <a:off x="2260091" y="639249"/>
            <a:ext cx="7671816" cy="5579502"/>
          </a:xfrm>
          <a:prstGeom prst="rect">
            <a:avLst/>
          </a:prstGeom>
        </p:spPr>
      </p:pic>
      <p:sp>
        <p:nvSpPr>
          <p:cNvPr id="4" name="TextBox 3">
            <a:extLst>
              <a:ext uri="{FF2B5EF4-FFF2-40B4-BE49-F238E27FC236}">
                <a16:creationId xmlns:a16="http://schemas.microsoft.com/office/drawing/2014/main" id="{39A3C976-40EB-38C6-C536-9C3858645EB6}"/>
              </a:ext>
            </a:extLst>
          </p:cNvPr>
          <p:cNvSpPr txBox="1"/>
          <p:nvPr/>
        </p:nvSpPr>
        <p:spPr>
          <a:xfrm>
            <a:off x="411465" y="6182891"/>
            <a:ext cx="11191955" cy="307328"/>
          </a:xfrm>
          <a:prstGeom prst="rect">
            <a:avLst/>
          </a:prstGeom>
          <a:noFill/>
        </p:spPr>
        <p:txBody>
          <a:bodyPr wrap="square" rtlCol="0">
            <a:spAutoFit/>
          </a:bodyPr>
          <a:lstStyle/>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Source: Author’s calculations using 1980, 2000, and 2019 Natality Data from the National Center for Health Statistics.</a:t>
            </a:r>
          </a:p>
        </p:txBody>
      </p:sp>
      <p:sp>
        <p:nvSpPr>
          <p:cNvPr id="3" name="TextBox 2">
            <a:extLst>
              <a:ext uri="{FF2B5EF4-FFF2-40B4-BE49-F238E27FC236}">
                <a16:creationId xmlns:a16="http://schemas.microsoft.com/office/drawing/2014/main" id="{F3C375C2-9F36-E86B-61EE-C994DE00DC62}"/>
              </a:ext>
            </a:extLst>
          </p:cNvPr>
          <p:cNvSpPr txBox="1"/>
          <p:nvPr/>
        </p:nvSpPr>
        <p:spPr>
          <a:xfrm>
            <a:off x="588579" y="391466"/>
            <a:ext cx="11014841" cy="492443"/>
          </a:xfrm>
          <a:prstGeom prst="rect">
            <a:avLst/>
          </a:prstGeom>
          <a:noFill/>
        </p:spPr>
        <p:txBody>
          <a:bodyPr wrap="square" rtlCol="0">
            <a:spAutoFit/>
          </a:bodyPr>
          <a:lstStyle/>
          <a:p>
            <a:pPr marL="0" marR="0">
              <a:spcBef>
                <a:spcPts val="0"/>
              </a:spcBef>
              <a:spcAft>
                <a:spcPts val="8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Figure 7.2: Share of births in 1980, 2000, 2019 to unmarried and married mothers </a:t>
            </a:r>
          </a:p>
        </p:txBody>
      </p:sp>
    </p:spTree>
    <p:extLst>
      <p:ext uri="{BB962C8B-B14F-4D97-AF65-F5344CB8AC3E}">
        <p14:creationId xmlns:p14="http://schemas.microsoft.com/office/powerpoint/2010/main" val="2915029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C375C2-9F36-E86B-61EE-C994DE00DC62}"/>
              </a:ext>
            </a:extLst>
          </p:cNvPr>
          <p:cNvSpPr txBox="1"/>
          <p:nvPr/>
        </p:nvSpPr>
        <p:spPr>
          <a:xfrm>
            <a:off x="588579" y="391466"/>
            <a:ext cx="11014841" cy="492443"/>
          </a:xfrm>
          <a:prstGeom prst="rect">
            <a:avLst/>
          </a:prstGeom>
          <a:noFill/>
        </p:spPr>
        <p:txBody>
          <a:bodyPr wrap="square" rtlCol="0">
            <a:spAutoFit/>
          </a:bodyPr>
          <a:lstStyle/>
          <a:p>
            <a:pPr marL="0" marR="0">
              <a:spcBef>
                <a:spcPts val="0"/>
              </a:spcBef>
              <a:spcAft>
                <a:spcPts val="8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Figure 7.3 (a): Share of births to unmarried </a:t>
            </a:r>
            <a:r>
              <a:rPr lang="en-US" sz="2600" dirty="0">
                <a:latin typeface="Times New Roman" panose="02020603050405020304" pitchFamily="18" charset="0"/>
                <a:ea typeface="Calibri" panose="020F0502020204030204" pitchFamily="34" charset="0"/>
                <a:cs typeface="Times New Roman" panose="02020603050405020304" pitchFamily="18" charset="0"/>
              </a:rPr>
              <a:t>w</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omen, by </a:t>
            </a:r>
            <a:r>
              <a:rPr lang="en-US" sz="2600" dirty="0">
                <a:latin typeface="Times New Roman" panose="02020603050405020304" pitchFamily="18" charset="0"/>
                <a:ea typeface="Calibri" panose="020F0502020204030204" pitchFamily="34" charset="0"/>
                <a:cs typeface="Times New Roman" panose="02020603050405020304" pitchFamily="18" charset="0"/>
              </a:rPr>
              <a:t>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ge</a:t>
            </a:r>
          </a:p>
        </p:txBody>
      </p:sp>
      <p:sp>
        <p:nvSpPr>
          <p:cNvPr id="4" name="TextBox 3">
            <a:extLst>
              <a:ext uri="{FF2B5EF4-FFF2-40B4-BE49-F238E27FC236}">
                <a16:creationId xmlns:a16="http://schemas.microsoft.com/office/drawing/2014/main" id="{39A3C976-40EB-38C6-C536-9C3858645EB6}"/>
              </a:ext>
            </a:extLst>
          </p:cNvPr>
          <p:cNvSpPr txBox="1"/>
          <p:nvPr/>
        </p:nvSpPr>
        <p:spPr>
          <a:xfrm>
            <a:off x="411465" y="6182891"/>
            <a:ext cx="11191955" cy="307328"/>
          </a:xfrm>
          <a:prstGeom prst="rect">
            <a:avLst/>
          </a:prstGeom>
          <a:noFill/>
        </p:spPr>
        <p:txBody>
          <a:bodyPr wrap="square" rtlCol="0">
            <a:spAutoFit/>
          </a:bodyPr>
          <a:lstStyle/>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Source: Author’s calculations using 1980 – 2019 Natality Data from the National Center for Health Statistics and the Current Population Survey. </a:t>
            </a:r>
          </a:p>
        </p:txBody>
      </p:sp>
      <p:pic>
        <p:nvPicPr>
          <p:cNvPr id="6" name="Picture 5" descr="A graph of ageing and ageing&#10;&#10;Description automatically generated">
            <a:extLst>
              <a:ext uri="{FF2B5EF4-FFF2-40B4-BE49-F238E27FC236}">
                <a16:creationId xmlns:a16="http://schemas.microsoft.com/office/drawing/2014/main" id="{358468B1-85B3-D486-C66D-F5190ECF0BF3}"/>
              </a:ext>
            </a:extLst>
          </p:cNvPr>
          <p:cNvPicPr>
            <a:picLocks noChangeAspect="1"/>
          </p:cNvPicPr>
          <p:nvPr/>
        </p:nvPicPr>
        <p:blipFill>
          <a:blip r:embed="rId2"/>
          <a:stretch>
            <a:fillRect/>
          </a:stretch>
        </p:blipFill>
        <p:spPr>
          <a:xfrm>
            <a:off x="2446747" y="883909"/>
            <a:ext cx="7121389" cy="5383097"/>
          </a:xfrm>
          <a:prstGeom prst="rect">
            <a:avLst/>
          </a:prstGeom>
        </p:spPr>
      </p:pic>
    </p:spTree>
    <p:extLst>
      <p:ext uri="{BB962C8B-B14F-4D97-AF65-F5344CB8AC3E}">
        <p14:creationId xmlns:p14="http://schemas.microsoft.com/office/powerpoint/2010/main" val="2843774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C375C2-9F36-E86B-61EE-C994DE00DC62}"/>
              </a:ext>
            </a:extLst>
          </p:cNvPr>
          <p:cNvSpPr txBox="1"/>
          <p:nvPr/>
        </p:nvSpPr>
        <p:spPr>
          <a:xfrm>
            <a:off x="588579" y="391466"/>
            <a:ext cx="11014841" cy="492443"/>
          </a:xfrm>
          <a:prstGeom prst="rect">
            <a:avLst/>
          </a:prstGeom>
          <a:noFill/>
        </p:spPr>
        <p:txBody>
          <a:bodyPr wrap="square" rtlCol="0">
            <a:spAutoFit/>
          </a:bodyPr>
          <a:lstStyle/>
          <a:p>
            <a:pPr marL="0" marR="0">
              <a:spcBef>
                <a:spcPts val="0"/>
              </a:spcBef>
              <a:spcAft>
                <a:spcPts val="8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Figure 7.3 (b): Share of births to unmarried </a:t>
            </a:r>
            <a:r>
              <a:rPr lang="en-US" sz="2600" dirty="0">
                <a:latin typeface="Times New Roman" panose="02020603050405020304" pitchFamily="18" charset="0"/>
                <a:ea typeface="Calibri" panose="020F0502020204030204" pitchFamily="34" charset="0"/>
                <a:cs typeface="Times New Roman" panose="02020603050405020304" pitchFamily="18" charset="0"/>
              </a:rPr>
              <a:t>w</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omen, by education level</a:t>
            </a:r>
          </a:p>
        </p:txBody>
      </p:sp>
      <p:sp>
        <p:nvSpPr>
          <p:cNvPr id="4" name="TextBox 3">
            <a:extLst>
              <a:ext uri="{FF2B5EF4-FFF2-40B4-BE49-F238E27FC236}">
                <a16:creationId xmlns:a16="http://schemas.microsoft.com/office/drawing/2014/main" id="{39A3C976-40EB-38C6-C536-9C3858645EB6}"/>
              </a:ext>
            </a:extLst>
          </p:cNvPr>
          <p:cNvSpPr txBox="1"/>
          <p:nvPr/>
        </p:nvSpPr>
        <p:spPr>
          <a:xfrm>
            <a:off x="411465" y="6182891"/>
            <a:ext cx="11191955" cy="307328"/>
          </a:xfrm>
          <a:prstGeom prst="rect">
            <a:avLst/>
          </a:prstGeom>
          <a:noFill/>
        </p:spPr>
        <p:txBody>
          <a:bodyPr wrap="square" rtlCol="0">
            <a:spAutoFit/>
          </a:bodyPr>
          <a:lstStyle/>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Source: Author’s calculations using 1980 – 2019 Natality Data from the National Center for Health Statistics and the Current Population Survey. </a:t>
            </a:r>
          </a:p>
        </p:txBody>
      </p:sp>
      <p:pic>
        <p:nvPicPr>
          <p:cNvPr id="6" name="Picture 5" descr="A graph of a number of years&#10;&#10;Description automatically generated with medium confidence">
            <a:extLst>
              <a:ext uri="{FF2B5EF4-FFF2-40B4-BE49-F238E27FC236}">
                <a16:creationId xmlns:a16="http://schemas.microsoft.com/office/drawing/2014/main" id="{FADD61AA-CE40-0D57-A6D2-AD5294082457}"/>
              </a:ext>
            </a:extLst>
          </p:cNvPr>
          <p:cNvPicPr>
            <a:picLocks noChangeAspect="1"/>
          </p:cNvPicPr>
          <p:nvPr/>
        </p:nvPicPr>
        <p:blipFill>
          <a:blip r:embed="rId2"/>
          <a:stretch>
            <a:fillRect/>
          </a:stretch>
        </p:blipFill>
        <p:spPr>
          <a:xfrm>
            <a:off x="2182367" y="819912"/>
            <a:ext cx="7827264" cy="5218176"/>
          </a:xfrm>
          <a:prstGeom prst="rect">
            <a:avLst/>
          </a:prstGeom>
        </p:spPr>
      </p:pic>
    </p:spTree>
    <p:extLst>
      <p:ext uri="{BB962C8B-B14F-4D97-AF65-F5344CB8AC3E}">
        <p14:creationId xmlns:p14="http://schemas.microsoft.com/office/powerpoint/2010/main" val="2014755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C375C2-9F36-E86B-61EE-C994DE00DC62}"/>
              </a:ext>
            </a:extLst>
          </p:cNvPr>
          <p:cNvSpPr txBox="1"/>
          <p:nvPr/>
        </p:nvSpPr>
        <p:spPr>
          <a:xfrm>
            <a:off x="588579" y="391466"/>
            <a:ext cx="11014841" cy="492443"/>
          </a:xfrm>
          <a:prstGeom prst="rect">
            <a:avLst/>
          </a:prstGeom>
          <a:noFill/>
        </p:spPr>
        <p:txBody>
          <a:bodyPr wrap="square" rtlCol="0">
            <a:spAutoFit/>
          </a:bodyPr>
          <a:lstStyle/>
          <a:p>
            <a:pPr marL="0" marR="0">
              <a:spcBef>
                <a:spcPts val="0"/>
              </a:spcBef>
              <a:spcAft>
                <a:spcPts val="8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Figure 7.3 (c): Share of births to unmarried </a:t>
            </a:r>
            <a:r>
              <a:rPr lang="en-US" sz="2600" dirty="0">
                <a:latin typeface="Times New Roman" panose="02020603050405020304" pitchFamily="18" charset="0"/>
                <a:ea typeface="Calibri" panose="020F0502020204030204" pitchFamily="34" charset="0"/>
                <a:cs typeface="Times New Roman" panose="02020603050405020304" pitchFamily="18" charset="0"/>
              </a:rPr>
              <a:t>w</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omen, by </a:t>
            </a:r>
            <a:r>
              <a:rPr lang="en-US" sz="2600" dirty="0">
                <a:latin typeface="Times New Roman" panose="02020603050405020304" pitchFamily="18" charset="0"/>
                <a:ea typeface="Calibri" panose="020F0502020204030204" pitchFamily="34" charset="0"/>
                <a:cs typeface="Times New Roman" panose="02020603050405020304" pitchFamily="18" charset="0"/>
              </a:rPr>
              <a:t>r</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ace/ethnicity </a:t>
            </a:r>
          </a:p>
        </p:txBody>
      </p:sp>
      <p:sp>
        <p:nvSpPr>
          <p:cNvPr id="4" name="TextBox 3">
            <a:extLst>
              <a:ext uri="{FF2B5EF4-FFF2-40B4-BE49-F238E27FC236}">
                <a16:creationId xmlns:a16="http://schemas.microsoft.com/office/drawing/2014/main" id="{39A3C976-40EB-38C6-C536-9C3858645EB6}"/>
              </a:ext>
            </a:extLst>
          </p:cNvPr>
          <p:cNvSpPr txBox="1"/>
          <p:nvPr/>
        </p:nvSpPr>
        <p:spPr>
          <a:xfrm>
            <a:off x="411465" y="6182891"/>
            <a:ext cx="11191955" cy="307328"/>
          </a:xfrm>
          <a:prstGeom prst="rect">
            <a:avLst/>
          </a:prstGeom>
          <a:noFill/>
        </p:spPr>
        <p:txBody>
          <a:bodyPr wrap="square" rtlCol="0">
            <a:spAutoFit/>
          </a:bodyPr>
          <a:lstStyle/>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Source: Author’s calculations using 1980 – 2019 Natality Data from the National Center for Health Statistics and the Current Population Survey. </a:t>
            </a:r>
          </a:p>
        </p:txBody>
      </p:sp>
      <p:pic>
        <p:nvPicPr>
          <p:cNvPr id="6" name="Picture 5" descr="A graph of different colored lines&#10;&#10;Description automatically generated with medium confidence">
            <a:extLst>
              <a:ext uri="{FF2B5EF4-FFF2-40B4-BE49-F238E27FC236}">
                <a16:creationId xmlns:a16="http://schemas.microsoft.com/office/drawing/2014/main" id="{1078DF60-0DAF-9FF1-D7EE-5BB08293201D}"/>
              </a:ext>
            </a:extLst>
          </p:cNvPr>
          <p:cNvPicPr>
            <a:picLocks noChangeAspect="1"/>
          </p:cNvPicPr>
          <p:nvPr/>
        </p:nvPicPr>
        <p:blipFill>
          <a:blip r:embed="rId2"/>
          <a:stretch>
            <a:fillRect/>
          </a:stretch>
        </p:blipFill>
        <p:spPr>
          <a:xfrm>
            <a:off x="2483954" y="883909"/>
            <a:ext cx="7046976" cy="5326848"/>
          </a:xfrm>
          <a:prstGeom prst="rect">
            <a:avLst/>
          </a:prstGeom>
        </p:spPr>
      </p:pic>
    </p:spTree>
    <p:extLst>
      <p:ext uri="{BB962C8B-B14F-4D97-AF65-F5344CB8AC3E}">
        <p14:creationId xmlns:p14="http://schemas.microsoft.com/office/powerpoint/2010/main" val="3951462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A3C976-40EB-38C6-C536-9C3858645EB6}"/>
              </a:ext>
            </a:extLst>
          </p:cNvPr>
          <p:cNvSpPr txBox="1"/>
          <p:nvPr/>
        </p:nvSpPr>
        <p:spPr>
          <a:xfrm>
            <a:off x="411465" y="6182891"/>
            <a:ext cx="11191955" cy="738664"/>
          </a:xfrm>
          <a:prstGeom prst="rect">
            <a:avLst/>
          </a:prstGeom>
          <a:noFill/>
        </p:spPr>
        <p:txBody>
          <a:bodyPr wrap="square" rtlCol="0">
            <a:spAutoFit/>
          </a:bodyPr>
          <a:lstStyle/>
          <a:p>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Source: Author’s calculations using 1980 and 1990 US Decennial Census and 2000-2019 US Census American Community Survey. </a:t>
            </a:r>
          </a:p>
          <a:p>
            <a:r>
              <a:rPr lang="en-US" sz="1400" dirty="0">
                <a:latin typeface="Times New Roman" panose="02020603050405020304" pitchFamily="18" charset="0"/>
                <a:ea typeface="Calibri" panose="020F0502020204030204" pitchFamily="34" charset="0"/>
                <a:cs typeface="Times New Roman" panose="02020603050405020304" pitchFamily="18" charset="0"/>
              </a:rPr>
              <a:t>Note: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Observations are weighted using child’s survey weight. </a:t>
            </a:r>
          </a:p>
          <a:p>
            <a:endParaRPr lang="en-US" sz="14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F3C375C2-9F36-E86B-61EE-C994DE00DC62}"/>
              </a:ext>
            </a:extLst>
          </p:cNvPr>
          <p:cNvSpPr txBox="1"/>
          <p:nvPr/>
        </p:nvSpPr>
        <p:spPr>
          <a:xfrm>
            <a:off x="588579" y="391466"/>
            <a:ext cx="11014841"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Figure 1: Percent of children living with married parents, by mother’s education</a:t>
            </a:r>
          </a:p>
        </p:txBody>
      </p:sp>
      <p:pic>
        <p:nvPicPr>
          <p:cNvPr id="5" name="Picture 4" descr="A graph showing the number of college students in different colors&#10;&#10;Description automatically generated with medium confidence">
            <a:extLst>
              <a:ext uri="{FF2B5EF4-FFF2-40B4-BE49-F238E27FC236}">
                <a16:creationId xmlns:a16="http://schemas.microsoft.com/office/drawing/2014/main" id="{77FF65C3-610E-1E30-4FBE-7A4508762DF7}"/>
              </a:ext>
            </a:extLst>
          </p:cNvPr>
          <p:cNvPicPr>
            <a:picLocks noChangeAspect="1"/>
          </p:cNvPicPr>
          <p:nvPr/>
        </p:nvPicPr>
        <p:blipFill>
          <a:blip r:embed="rId2"/>
          <a:stretch>
            <a:fillRect/>
          </a:stretch>
        </p:blipFill>
        <p:spPr>
          <a:xfrm>
            <a:off x="2843427" y="1114669"/>
            <a:ext cx="6505146" cy="4628662"/>
          </a:xfrm>
          <a:prstGeom prst="rect">
            <a:avLst/>
          </a:prstGeom>
        </p:spPr>
      </p:pic>
    </p:spTree>
    <p:extLst>
      <p:ext uri="{BB962C8B-B14F-4D97-AF65-F5344CB8AC3E}">
        <p14:creationId xmlns:p14="http://schemas.microsoft.com/office/powerpoint/2010/main" val="665630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C375C2-9F36-E86B-61EE-C994DE00DC62}"/>
              </a:ext>
            </a:extLst>
          </p:cNvPr>
          <p:cNvSpPr txBox="1"/>
          <p:nvPr/>
        </p:nvSpPr>
        <p:spPr>
          <a:xfrm>
            <a:off x="588579" y="333714"/>
            <a:ext cx="11014841" cy="892552"/>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Figure 2.1: Share of children living with married parents, unpartnered mother, cohabiting parents, or in other arrangement</a:t>
            </a:r>
          </a:p>
        </p:txBody>
      </p:sp>
      <p:sp>
        <p:nvSpPr>
          <p:cNvPr id="4" name="TextBox 3">
            <a:extLst>
              <a:ext uri="{FF2B5EF4-FFF2-40B4-BE49-F238E27FC236}">
                <a16:creationId xmlns:a16="http://schemas.microsoft.com/office/drawing/2014/main" id="{39A3C976-40EB-38C6-C536-9C3858645EB6}"/>
              </a:ext>
            </a:extLst>
          </p:cNvPr>
          <p:cNvSpPr txBox="1"/>
          <p:nvPr/>
        </p:nvSpPr>
        <p:spPr>
          <a:xfrm>
            <a:off x="411465" y="6182891"/>
            <a:ext cx="11191955" cy="738664"/>
          </a:xfrm>
          <a:prstGeom prst="rect">
            <a:avLst/>
          </a:prstGeom>
          <a:noFill/>
        </p:spPr>
        <p:txBody>
          <a:bodyPr wrap="square" rtlCol="0">
            <a:spAutoFit/>
          </a:bodyPr>
          <a:lstStyle/>
          <a:p>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Source: Author’s calculations using 1980 and 1990 US Decennial Census and 2000-2019 US Census American Community Survey. Observations weighted using child’s survey weight.</a:t>
            </a:r>
            <a:r>
              <a:rPr lang="en-US" sz="1400" dirty="0">
                <a:effectLst/>
                <a:latin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p:txBody>
      </p:sp>
      <p:pic>
        <p:nvPicPr>
          <p:cNvPr id="6" name="Picture 5" descr="A graph of a number of people&#10;&#10;Description automatically generated">
            <a:extLst>
              <a:ext uri="{FF2B5EF4-FFF2-40B4-BE49-F238E27FC236}">
                <a16:creationId xmlns:a16="http://schemas.microsoft.com/office/drawing/2014/main" id="{31CAC792-9765-1BEE-5E44-F2DB7C0BF179}"/>
              </a:ext>
            </a:extLst>
          </p:cNvPr>
          <p:cNvPicPr>
            <a:picLocks noChangeAspect="1"/>
          </p:cNvPicPr>
          <p:nvPr/>
        </p:nvPicPr>
        <p:blipFill>
          <a:blip r:embed="rId2"/>
          <a:stretch>
            <a:fillRect/>
          </a:stretch>
        </p:blipFill>
        <p:spPr>
          <a:xfrm>
            <a:off x="3352799" y="1226266"/>
            <a:ext cx="5486400" cy="4572000"/>
          </a:xfrm>
          <a:prstGeom prst="rect">
            <a:avLst/>
          </a:prstGeom>
        </p:spPr>
      </p:pic>
    </p:spTree>
    <p:extLst>
      <p:ext uri="{BB962C8B-B14F-4D97-AF65-F5344CB8AC3E}">
        <p14:creationId xmlns:p14="http://schemas.microsoft.com/office/powerpoint/2010/main" val="124092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C375C2-9F36-E86B-61EE-C994DE00DC62}"/>
              </a:ext>
            </a:extLst>
          </p:cNvPr>
          <p:cNvSpPr txBox="1"/>
          <p:nvPr/>
        </p:nvSpPr>
        <p:spPr>
          <a:xfrm>
            <a:off x="588579" y="391466"/>
            <a:ext cx="11014841" cy="892552"/>
          </a:xfrm>
          <a:prstGeom prst="rect">
            <a:avLst/>
          </a:prstGeom>
          <a:noFill/>
        </p:spPr>
        <p:txBody>
          <a:bodyPr wrap="square" rtlCol="0">
            <a:spAutoFit/>
          </a:bodyPr>
          <a:lstStyle/>
          <a:p>
            <a:pPr marL="0" marR="0">
              <a:spcBef>
                <a:spcPts val="0"/>
              </a:spcBef>
              <a:spcAft>
                <a:spcPts val="8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Figure 2.2: Share of children in unpartnered mother households, by maternal education</a:t>
            </a:r>
          </a:p>
        </p:txBody>
      </p:sp>
      <p:sp>
        <p:nvSpPr>
          <p:cNvPr id="4" name="TextBox 3">
            <a:extLst>
              <a:ext uri="{FF2B5EF4-FFF2-40B4-BE49-F238E27FC236}">
                <a16:creationId xmlns:a16="http://schemas.microsoft.com/office/drawing/2014/main" id="{39A3C976-40EB-38C6-C536-9C3858645EB6}"/>
              </a:ext>
            </a:extLst>
          </p:cNvPr>
          <p:cNvSpPr txBox="1"/>
          <p:nvPr/>
        </p:nvSpPr>
        <p:spPr>
          <a:xfrm>
            <a:off x="411465" y="6182891"/>
            <a:ext cx="11191955" cy="841256"/>
          </a:xfrm>
          <a:prstGeom prst="rect">
            <a:avLst/>
          </a:prstGeom>
          <a:noFill/>
        </p:spPr>
        <p:txBody>
          <a:bodyPr wrap="square" rtlCol="0">
            <a:spAutoFit/>
          </a:bodyPr>
          <a:lstStyle/>
          <a:p>
            <a:pPr marL="0" marR="0">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Source: Author’s calculations using 1980 and 1990 US Decennial Census and 2000-2019 US Census American Community Survey. Observations weighted using child’s survey weight.</a:t>
            </a:r>
          </a:p>
          <a:p>
            <a:endParaRPr lang="en-US" sz="1400" dirty="0">
              <a:latin typeface="Times New Roman" panose="02020603050405020304" pitchFamily="18" charset="0"/>
              <a:cs typeface="Times New Roman" panose="02020603050405020304" pitchFamily="18" charset="0"/>
            </a:endParaRPr>
          </a:p>
        </p:txBody>
      </p:sp>
      <p:pic>
        <p:nvPicPr>
          <p:cNvPr id="5" name="Picture 4" descr="A graph showing the number of students in high school&#10;&#10;Description automatically generated">
            <a:extLst>
              <a:ext uri="{FF2B5EF4-FFF2-40B4-BE49-F238E27FC236}">
                <a16:creationId xmlns:a16="http://schemas.microsoft.com/office/drawing/2014/main" id="{B43748B8-5B05-26B0-E4A8-524B934A1753}"/>
              </a:ext>
            </a:extLst>
          </p:cNvPr>
          <p:cNvPicPr>
            <a:picLocks noChangeAspect="1"/>
          </p:cNvPicPr>
          <p:nvPr/>
        </p:nvPicPr>
        <p:blipFill>
          <a:blip r:embed="rId2"/>
          <a:stretch>
            <a:fillRect/>
          </a:stretch>
        </p:blipFill>
        <p:spPr>
          <a:xfrm>
            <a:off x="2283849" y="1284018"/>
            <a:ext cx="7624300" cy="4370495"/>
          </a:xfrm>
          <a:prstGeom prst="rect">
            <a:avLst/>
          </a:prstGeom>
        </p:spPr>
      </p:pic>
    </p:spTree>
    <p:extLst>
      <p:ext uri="{BB962C8B-B14F-4D97-AF65-F5344CB8AC3E}">
        <p14:creationId xmlns:p14="http://schemas.microsoft.com/office/powerpoint/2010/main" val="4172084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C375C2-9F36-E86B-61EE-C994DE00DC62}"/>
              </a:ext>
            </a:extLst>
          </p:cNvPr>
          <p:cNvSpPr txBox="1"/>
          <p:nvPr/>
        </p:nvSpPr>
        <p:spPr>
          <a:xfrm>
            <a:off x="588579" y="391466"/>
            <a:ext cx="11014841" cy="919675"/>
          </a:xfrm>
          <a:prstGeom prst="rect">
            <a:avLst/>
          </a:prstGeom>
          <a:noFill/>
        </p:spPr>
        <p:txBody>
          <a:bodyPr wrap="square" rtlCol="0">
            <a:spAutoFit/>
          </a:bodyPr>
          <a:lstStyle/>
          <a:p>
            <a:pPr marL="0" marR="0">
              <a:lnSpc>
                <a:spcPct val="107000"/>
              </a:lnSpc>
              <a:spcBef>
                <a:spcPts val="0"/>
              </a:spcBef>
              <a:spcAft>
                <a:spcPts val="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Figure 2.3: Children’s family </a:t>
            </a:r>
            <a:r>
              <a:rPr lang="en-US" sz="2600" dirty="0">
                <a:latin typeface="Times New Roman" panose="02020603050405020304" pitchFamily="18" charset="0"/>
                <a:ea typeface="Calibri" panose="020F0502020204030204" pitchFamily="34" charset="0"/>
                <a:cs typeface="Times New Roman" panose="02020603050405020304" pitchFamily="18" charset="0"/>
              </a:rPr>
              <a:t>s</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tructure, by maternal </a:t>
            </a:r>
            <a:r>
              <a:rPr lang="en-US" sz="2600" dirty="0">
                <a:latin typeface="Times New Roman" panose="02020603050405020304" pitchFamily="18" charset="0"/>
                <a:ea typeface="Calibri" panose="020F0502020204030204" pitchFamily="34" charset="0"/>
                <a:cs typeface="Times New Roman" panose="02020603050405020304" pitchFamily="18" charset="0"/>
              </a:rPr>
              <a:t>r</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ace and education: 2019 and 1980</a:t>
            </a:r>
          </a:p>
        </p:txBody>
      </p:sp>
      <p:sp>
        <p:nvSpPr>
          <p:cNvPr id="4" name="TextBox 3">
            <a:extLst>
              <a:ext uri="{FF2B5EF4-FFF2-40B4-BE49-F238E27FC236}">
                <a16:creationId xmlns:a16="http://schemas.microsoft.com/office/drawing/2014/main" id="{39A3C976-40EB-38C6-C536-9C3858645EB6}"/>
              </a:ext>
            </a:extLst>
          </p:cNvPr>
          <p:cNvSpPr txBox="1"/>
          <p:nvPr/>
        </p:nvSpPr>
        <p:spPr>
          <a:xfrm>
            <a:off x="411465" y="6182891"/>
            <a:ext cx="11191955" cy="768800"/>
          </a:xfrm>
          <a:prstGeom prst="rect">
            <a:avLst/>
          </a:prstGeom>
          <a:noFill/>
        </p:spPr>
        <p:txBody>
          <a:bodyPr wrap="square" rtlCol="0">
            <a:spAutoFit/>
          </a:bodyPr>
          <a:lstStyle/>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Notes: Author’s calculations using 2019 US Census American Community Survey. Tabulations include all children ages 0 to 18 who live with their mother, weighted using children’s weights. Cohabiting parents cannot be identified in the 1980 Census.</a:t>
            </a:r>
          </a:p>
          <a:p>
            <a:endParaRPr lang="en-US" sz="1400" dirty="0">
              <a:latin typeface="Times New Roman" panose="02020603050405020304" pitchFamily="18" charset="0"/>
              <a:cs typeface="Times New Roman" panose="02020603050405020304" pitchFamily="18" charset="0"/>
            </a:endParaRPr>
          </a:p>
        </p:txBody>
      </p:sp>
      <p:pic>
        <p:nvPicPr>
          <p:cNvPr id="6" name="Picture 5" descr="A graph of different colored columns&#10;&#10;Description automatically generated with medium confidence">
            <a:extLst>
              <a:ext uri="{FF2B5EF4-FFF2-40B4-BE49-F238E27FC236}">
                <a16:creationId xmlns:a16="http://schemas.microsoft.com/office/drawing/2014/main" id="{FA2D7899-290A-CAC5-5BB4-99CBDBE8182A}"/>
              </a:ext>
            </a:extLst>
          </p:cNvPr>
          <p:cNvPicPr>
            <a:picLocks noChangeAspect="1"/>
          </p:cNvPicPr>
          <p:nvPr/>
        </p:nvPicPr>
        <p:blipFill>
          <a:blip r:embed="rId2"/>
          <a:stretch>
            <a:fillRect/>
          </a:stretch>
        </p:blipFill>
        <p:spPr>
          <a:xfrm>
            <a:off x="411465" y="1752152"/>
            <a:ext cx="5440538" cy="3989728"/>
          </a:xfrm>
          <a:prstGeom prst="rect">
            <a:avLst/>
          </a:prstGeom>
        </p:spPr>
      </p:pic>
      <p:sp>
        <p:nvSpPr>
          <p:cNvPr id="9" name="TextBox 8">
            <a:extLst>
              <a:ext uri="{FF2B5EF4-FFF2-40B4-BE49-F238E27FC236}">
                <a16:creationId xmlns:a16="http://schemas.microsoft.com/office/drawing/2014/main" id="{D83CF210-0148-1BD2-8899-2F48CCB1921C}"/>
              </a:ext>
            </a:extLst>
          </p:cNvPr>
          <p:cNvSpPr txBox="1"/>
          <p:nvPr/>
        </p:nvSpPr>
        <p:spPr>
          <a:xfrm>
            <a:off x="3131734" y="1752150"/>
            <a:ext cx="837885" cy="307777"/>
          </a:xfrm>
          <a:prstGeom prst="rect">
            <a:avLst/>
          </a:prstGeom>
          <a:noFill/>
        </p:spPr>
        <p:txBody>
          <a:bodyPr wrap="square" rtlCol="0">
            <a:spAutoFit/>
          </a:bodyPr>
          <a:lstStyle/>
          <a:p>
            <a:r>
              <a:rPr lang="en-US" sz="1400" dirty="0"/>
              <a:t>2019</a:t>
            </a:r>
          </a:p>
        </p:txBody>
      </p:sp>
      <p:sp>
        <p:nvSpPr>
          <p:cNvPr id="10" name="TextBox 9">
            <a:extLst>
              <a:ext uri="{FF2B5EF4-FFF2-40B4-BE49-F238E27FC236}">
                <a16:creationId xmlns:a16="http://schemas.microsoft.com/office/drawing/2014/main" id="{66AAC4A1-70DE-0943-81BC-91143C09748B}"/>
              </a:ext>
            </a:extLst>
          </p:cNvPr>
          <p:cNvSpPr txBox="1"/>
          <p:nvPr/>
        </p:nvSpPr>
        <p:spPr>
          <a:xfrm>
            <a:off x="8989918" y="1752151"/>
            <a:ext cx="837885" cy="307777"/>
          </a:xfrm>
          <a:prstGeom prst="rect">
            <a:avLst/>
          </a:prstGeom>
          <a:noFill/>
        </p:spPr>
        <p:txBody>
          <a:bodyPr wrap="square" rtlCol="0">
            <a:spAutoFit/>
          </a:bodyPr>
          <a:lstStyle/>
          <a:p>
            <a:r>
              <a:rPr lang="en-US" sz="1400" dirty="0"/>
              <a:t>1980</a:t>
            </a:r>
          </a:p>
        </p:txBody>
      </p:sp>
      <p:pic>
        <p:nvPicPr>
          <p:cNvPr id="5" name="Picture 4" descr="A graph of a number of people&#10;&#10;Description automatically generated with medium confidence">
            <a:extLst>
              <a:ext uri="{FF2B5EF4-FFF2-40B4-BE49-F238E27FC236}">
                <a16:creationId xmlns:a16="http://schemas.microsoft.com/office/drawing/2014/main" id="{80901ABF-AB80-6753-574B-5116514C39F3}"/>
              </a:ext>
            </a:extLst>
          </p:cNvPr>
          <p:cNvPicPr>
            <a:picLocks noChangeAspect="1"/>
          </p:cNvPicPr>
          <p:nvPr/>
        </p:nvPicPr>
        <p:blipFill>
          <a:blip r:embed="rId3"/>
          <a:stretch>
            <a:fillRect/>
          </a:stretch>
        </p:blipFill>
        <p:spPr>
          <a:xfrm>
            <a:off x="5969489" y="2059927"/>
            <a:ext cx="6040858" cy="3105197"/>
          </a:xfrm>
          <a:prstGeom prst="rect">
            <a:avLst/>
          </a:prstGeom>
        </p:spPr>
      </p:pic>
    </p:spTree>
    <p:extLst>
      <p:ext uri="{BB962C8B-B14F-4D97-AF65-F5344CB8AC3E}">
        <p14:creationId xmlns:p14="http://schemas.microsoft.com/office/powerpoint/2010/main" val="1363392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C375C2-9F36-E86B-61EE-C994DE00DC62}"/>
              </a:ext>
            </a:extLst>
          </p:cNvPr>
          <p:cNvSpPr txBox="1"/>
          <p:nvPr/>
        </p:nvSpPr>
        <p:spPr>
          <a:xfrm>
            <a:off x="588579" y="391466"/>
            <a:ext cx="11014841" cy="892552"/>
          </a:xfrm>
          <a:prstGeom prst="rect">
            <a:avLst/>
          </a:prstGeom>
          <a:noFill/>
        </p:spPr>
        <p:txBody>
          <a:bodyPr wrap="square" rtlCol="0">
            <a:spAutoFit/>
          </a:bodyPr>
          <a:lstStyle/>
          <a:p>
            <a:r>
              <a:rPr lang="en-US" sz="2600" dirty="0">
                <a:effectLst/>
                <a:latin typeface="Times New Roman" panose="02020603050405020304" pitchFamily="18" charset="0"/>
                <a:ea typeface="Calibri" panose="020F0502020204030204" pitchFamily="34" charset="0"/>
                <a:cs typeface="Times New Roman" panose="02020603050405020304" pitchFamily="18" charset="0"/>
              </a:rPr>
              <a:t>Figure 2.4: Change in marital </a:t>
            </a:r>
            <a:r>
              <a:rPr lang="en-US" sz="2600" dirty="0">
                <a:latin typeface="Times New Roman" panose="02020603050405020304" pitchFamily="18" charset="0"/>
                <a:ea typeface="Calibri" panose="020F0502020204030204" pitchFamily="34" charset="0"/>
                <a:cs typeface="Times New Roman" panose="02020603050405020304" pitchFamily="18" charset="0"/>
              </a:rPr>
              <a:t>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ircumstances of unpartnered </a:t>
            </a:r>
            <a:r>
              <a:rPr lang="en-US" sz="2600" dirty="0">
                <a:latin typeface="Times New Roman" panose="02020603050405020304" pitchFamily="18" charset="0"/>
                <a:ea typeface="Calibri" panose="020F0502020204030204" pitchFamily="34" charset="0"/>
                <a:cs typeface="Times New Roman" panose="02020603050405020304" pitchFamily="18" charset="0"/>
              </a:rPr>
              <a:t>m</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others between 1980 and 2019, by mother’s education</a:t>
            </a:r>
            <a:endParaRPr lang="en-US" sz="26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9A3C976-40EB-38C6-C536-9C3858645EB6}"/>
              </a:ext>
            </a:extLst>
          </p:cNvPr>
          <p:cNvSpPr txBox="1"/>
          <p:nvPr/>
        </p:nvSpPr>
        <p:spPr>
          <a:xfrm>
            <a:off x="411465" y="6182891"/>
            <a:ext cx="11191955" cy="738664"/>
          </a:xfrm>
          <a:prstGeom prst="rect">
            <a:avLst/>
          </a:prstGeom>
          <a:noFill/>
        </p:spPr>
        <p:txBody>
          <a:bodyPr wrap="square" rtlCol="0">
            <a:spAutoFit/>
          </a:bodyPr>
          <a:lstStyle/>
          <a:p>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Source: Author’s calculations using 1980 and 1990 US Decennial Census and 2000-2019 US Census American Community Survey. Observations are weighted using child’s survey weight. </a:t>
            </a:r>
          </a:p>
          <a:p>
            <a:endParaRPr lang="en-US" sz="1400" dirty="0">
              <a:latin typeface="Times New Roman" panose="02020603050405020304" pitchFamily="18" charset="0"/>
              <a:cs typeface="Times New Roman" panose="02020603050405020304" pitchFamily="18" charset="0"/>
            </a:endParaRPr>
          </a:p>
        </p:txBody>
      </p:sp>
      <p:pic>
        <p:nvPicPr>
          <p:cNvPr id="6" name="Picture 5" descr="A graph of a couple of years&#10;&#10;Description automatically generated with medium confidence">
            <a:extLst>
              <a:ext uri="{FF2B5EF4-FFF2-40B4-BE49-F238E27FC236}">
                <a16:creationId xmlns:a16="http://schemas.microsoft.com/office/drawing/2014/main" id="{D7C7CB55-F30C-30D1-F68B-F67AB5AD537D}"/>
              </a:ext>
            </a:extLst>
          </p:cNvPr>
          <p:cNvPicPr>
            <a:picLocks noChangeAspect="1"/>
          </p:cNvPicPr>
          <p:nvPr/>
        </p:nvPicPr>
        <p:blipFill>
          <a:blip r:embed="rId2"/>
          <a:stretch>
            <a:fillRect/>
          </a:stretch>
        </p:blipFill>
        <p:spPr>
          <a:xfrm>
            <a:off x="2063159" y="1746504"/>
            <a:ext cx="8065682" cy="3937146"/>
          </a:xfrm>
          <a:prstGeom prst="rect">
            <a:avLst/>
          </a:prstGeom>
        </p:spPr>
      </p:pic>
    </p:spTree>
    <p:extLst>
      <p:ext uri="{BB962C8B-B14F-4D97-AF65-F5344CB8AC3E}">
        <p14:creationId xmlns:p14="http://schemas.microsoft.com/office/powerpoint/2010/main" val="85551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C375C2-9F36-E86B-61EE-C994DE00DC62}"/>
              </a:ext>
            </a:extLst>
          </p:cNvPr>
          <p:cNvSpPr txBox="1"/>
          <p:nvPr/>
        </p:nvSpPr>
        <p:spPr>
          <a:xfrm>
            <a:off x="588579" y="391466"/>
            <a:ext cx="11014841" cy="919675"/>
          </a:xfrm>
          <a:prstGeom prst="rect">
            <a:avLst/>
          </a:prstGeom>
          <a:noFill/>
        </p:spPr>
        <p:txBody>
          <a:bodyPr wrap="square" rtlCol="0">
            <a:spAutoFit/>
          </a:bodyPr>
          <a:lstStyle/>
          <a:p>
            <a:pPr marL="0" marR="0">
              <a:lnSpc>
                <a:spcPct val="107000"/>
              </a:lnSpc>
              <a:spcBef>
                <a:spcPts val="0"/>
              </a:spcBef>
              <a:spcAft>
                <a:spcPts val="8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Figure 2.5: Change in median household earnings for families with children between 1980 and 2019, by maternal education level and family structure </a:t>
            </a:r>
          </a:p>
        </p:txBody>
      </p:sp>
      <p:sp>
        <p:nvSpPr>
          <p:cNvPr id="4" name="TextBox 3">
            <a:extLst>
              <a:ext uri="{FF2B5EF4-FFF2-40B4-BE49-F238E27FC236}">
                <a16:creationId xmlns:a16="http://schemas.microsoft.com/office/drawing/2014/main" id="{39A3C976-40EB-38C6-C536-9C3858645EB6}"/>
              </a:ext>
            </a:extLst>
          </p:cNvPr>
          <p:cNvSpPr txBox="1"/>
          <p:nvPr/>
        </p:nvSpPr>
        <p:spPr>
          <a:xfrm>
            <a:off x="411465" y="6182891"/>
            <a:ext cx="11191955" cy="871392"/>
          </a:xfrm>
          <a:prstGeom prst="rect">
            <a:avLst/>
          </a:prstGeom>
          <a:noFill/>
        </p:spPr>
        <p:txBody>
          <a:bodyPr wrap="square" rtlCol="0">
            <a:spAutoFit/>
          </a:bodyPr>
          <a:lstStyle/>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Source: Author’s calculations using 1980 Census and 2019 American Community Survey, reflecting prior year earnings. The sample is limited to mothers with a child under age 18. There is one observation per mother, weighted by the mother’s person weight. </a:t>
            </a:r>
          </a:p>
          <a:p>
            <a:endParaRPr lang="en-US" sz="1400" dirty="0">
              <a:latin typeface="Times New Roman" panose="02020603050405020304" pitchFamily="18" charset="0"/>
              <a:cs typeface="Times New Roman" panose="02020603050405020304" pitchFamily="18" charset="0"/>
            </a:endParaRPr>
          </a:p>
        </p:txBody>
      </p:sp>
      <p:pic>
        <p:nvPicPr>
          <p:cNvPr id="6" name="Picture 5" descr="A screenshot of a graph&#10;&#10;Description automatically generated">
            <a:extLst>
              <a:ext uri="{FF2B5EF4-FFF2-40B4-BE49-F238E27FC236}">
                <a16:creationId xmlns:a16="http://schemas.microsoft.com/office/drawing/2014/main" id="{C6F6A658-E235-871E-FCDF-7A2352E55138}"/>
              </a:ext>
            </a:extLst>
          </p:cNvPr>
          <p:cNvPicPr>
            <a:picLocks noChangeAspect="1"/>
          </p:cNvPicPr>
          <p:nvPr/>
        </p:nvPicPr>
        <p:blipFill>
          <a:blip r:embed="rId2"/>
          <a:stretch>
            <a:fillRect/>
          </a:stretch>
        </p:blipFill>
        <p:spPr>
          <a:xfrm>
            <a:off x="3915738" y="1311141"/>
            <a:ext cx="4360523" cy="4723899"/>
          </a:xfrm>
          <a:prstGeom prst="rect">
            <a:avLst/>
          </a:prstGeom>
        </p:spPr>
      </p:pic>
    </p:spTree>
    <p:extLst>
      <p:ext uri="{BB962C8B-B14F-4D97-AF65-F5344CB8AC3E}">
        <p14:creationId xmlns:p14="http://schemas.microsoft.com/office/powerpoint/2010/main" val="577099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C375C2-9F36-E86B-61EE-C994DE00DC62}"/>
              </a:ext>
            </a:extLst>
          </p:cNvPr>
          <p:cNvSpPr txBox="1"/>
          <p:nvPr/>
        </p:nvSpPr>
        <p:spPr>
          <a:xfrm>
            <a:off x="588579" y="391466"/>
            <a:ext cx="11014841" cy="919675"/>
          </a:xfrm>
          <a:prstGeom prst="rect">
            <a:avLst/>
          </a:prstGeom>
          <a:noFill/>
        </p:spPr>
        <p:txBody>
          <a:bodyPr wrap="square" rtlCol="0">
            <a:spAutoFit/>
          </a:bodyPr>
          <a:lstStyle/>
          <a:p>
            <a:pPr marL="0" marR="0">
              <a:lnSpc>
                <a:spcPct val="107000"/>
              </a:lnSpc>
              <a:spcBef>
                <a:spcPts val="0"/>
              </a:spcBef>
              <a:spcAft>
                <a:spcPts val="8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Table 3.1: Children’s educational </a:t>
            </a:r>
            <a:r>
              <a:rPr lang="en-US" sz="2600" dirty="0">
                <a:latin typeface="Times New Roman" panose="02020603050405020304" pitchFamily="18" charset="0"/>
                <a:ea typeface="Calibri" panose="020F0502020204030204" pitchFamily="34" charset="0"/>
                <a:cs typeface="Times New Roman" panose="02020603050405020304" pitchFamily="18" charset="0"/>
              </a:rPr>
              <a:t>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utcomes by mother’s </a:t>
            </a:r>
            <a:r>
              <a:rPr lang="en-US" sz="2600" dirty="0">
                <a:latin typeface="Times New Roman" panose="02020603050405020304" pitchFamily="18" charset="0"/>
                <a:ea typeface="Calibri" panose="020F0502020204030204" pitchFamily="34" charset="0"/>
                <a:cs typeface="Times New Roman" panose="02020603050405020304" pitchFamily="18" charset="0"/>
              </a:rPr>
              <a:t>m</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arital </a:t>
            </a:r>
            <a:r>
              <a:rPr lang="en-US" sz="2600" dirty="0">
                <a:latin typeface="Times New Roman" panose="02020603050405020304" pitchFamily="18" charset="0"/>
                <a:ea typeface="Calibri" panose="020F0502020204030204" pitchFamily="34" charset="0"/>
                <a:cs typeface="Times New Roman" panose="02020603050405020304" pitchFamily="18" charset="0"/>
              </a:rPr>
              <a:t>s</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tatus and mother’s </a:t>
            </a:r>
            <a:r>
              <a:rPr lang="en-US" sz="2600" dirty="0">
                <a:latin typeface="Times New Roman" panose="02020603050405020304" pitchFamily="18" charset="0"/>
                <a:ea typeface="Calibri" panose="020F0502020204030204" pitchFamily="34" charset="0"/>
                <a:cs typeface="Times New Roman" panose="02020603050405020304" pitchFamily="18" charset="0"/>
              </a:rPr>
              <a:t>l</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evel of education</a:t>
            </a:r>
          </a:p>
        </p:txBody>
      </p:sp>
      <p:pic>
        <p:nvPicPr>
          <p:cNvPr id="6" name="Picture 5" descr="A table with numbers and text&#10;&#10;Description automatically generated">
            <a:extLst>
              <a:ext uri="{FF2B5EF4-FFF2-40B4-BE49-F238E27FC236}">
                <a16:creationId xmlns:a16="http://schemas.microsoft.com/office/drawing/2014/main" id="{6068F7A5-A303-E9C2-45F7-9FB1BFEBEA2E}"/>
              </a:ext>
            </a:extLst>
          </p:cNvPr>
          <p:cNvPicPr>
            <a:picLocks noChangeAspect="1"/>
          </p:cNvPicPr>
          <p:nvPr/>
        </p:nvPicPr>
        <p:blipFill rotWithShape="1">
          <a:blip r:embed="rId2"/>
          <a:srcRect t="2746"/>
          <a:stretch/>
        </p:blipFill>
        <p:spPr>
          <a:xfrm>
            <a:off x="1576630" y="1311141"/>
            <a:ext cx="9038740" cy="5021333"/>
          </a:xfrm>
          <a:prstGeom prst="rect">
            <a:avLst/>
          </a:prstGeom>
        </p:spPr>
      </p:pic>
    </p:spTree>
    <p:extLst>
      <p:ext uri="{BB962C8B-B14F-4D97-AF65-F5344CB8AC3E}">
        <p14:creationId xmlns:p14="http://schemas.microsoft.com/office/powerpoint/2010/main" val="1154984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A3C976-40EB-38C6-C536-9C3858645EB6}"/>
              </a:ext>
            </a:extLst>
          </p:cNvPr>
          <p:cNvSpPr txBox="1"/>
          <p:nvPr/>
        </p:nvSpPr>
        <p:spPr>
          <a:xfrm>
            <a:off x="500020" y="5948172"/>
            <a:ext cx="11191955" cy="768352"/>
          </a:xfrm>
          <a:prstGeom prst="rect">
            <a:avLst/>
          </a:prstGeom>
          <a:noFill/>
        </p:spPr>
        <p:txBody>
          <a:bodyPr wrap="square" rtlCol="0">
            <a:spAutoFit/>
          </a:bodyPr>
          <a:lstStyle/>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Notes: These data are from the March Current Population Survey, 1962-2020. Sample includes noninstitutionalized males between the ages of 30 and 50, weighted using CPS person weights. In 2020, the share of men in the three education groups (less than a high school degree, high school and some college, and a 4-year college degree) were 9, 52, and 39%, respectively.  </a:t>
            </a:r>
          </a:p>
        </p:txBody>
      </p:sp>
      <p:pic>
        <p:nvPicPr>
          <p:cNvPr id="5" name="Picture 4" descr="A graph showing the growth of high school and high school&#10;&#10;Description automatically generated">
            <a:extLst>
              <a:ext uri="{FF2B5EF4-FFF2-40B4-BE49-F238E27FC236}">
                <a16:creationId xmlns:a16="http://schemas.microsoft.com/office/drawing/2014/main" id="{653C9594-1D73-24C1-1224-DC5B8DB780D9}"/>
              </a:ext>
            </a:extLst>
          </p:cNvPr>
          <p:cNvPicPr>
            <a:picLocks noChangeAspect="1"/>
          </p:cNvPicPr>
          <p:nvPr/>
        </p:nvPicPr>
        <p:blipFill>
          <a:blip r:embed="rId2"/>
          <a:stretch>
            <a:fillRect/>
          </a:stretch>
        </p:blipFill>
        <p:spPr>
          <a:xfrm>
            <a:off x="2717797" y="515767"/>
            <a:ext cx="6756400" cy="5295900"/>
          </a:xfrm>
          <a:prstGeom prst="rect">
            <a:avLst/>
          </a:prstGeom>
        </p:spPr>
      </p:pic>
      <p:sp>
        <p:nvSpPr>
          <p:cNvPr id="6" name="TextBox 5">
            <a:extLst>
              <a:ext uri="{FF2B5EF4-FFF2-40B4-BE49-F238E27FC236}">
                <a16:creationId xmlns:a16="http://schemas.microsoft.com/office/drawing/2014/main" id="{CCF896E1-4797-957A-5AEE-03437EB2B5BF}"/>
              </a:ext>
            </a:extLst>
          </p:cNvPr>
          <p:cNvSpPr txBox="1"/>
          <p:nvPr/>
        </p:nvSpPr>
        <p:spPr>
          <a:xfrm>
            <a:off x="678096" y="391466"/>
            <a:ext cx="10835805" cy="492443"/>
          </a:xfrm>
          <a:prstGeom prst="rect">
            <a:avLst/>
          </a:prstGeom>
          <a:noFill/>
        </p:spPr>
        <p:txBody>
          <a:bodyPr wrap="square">
            <a:spAutoFit/>
          </a:bodyPr>
          <a:lstStyle/>
          <a:p>
            <a:pPr marL="0" marR="0">
              <a:spcBef>
                <a:spcPts val="0"/>
              </a:spcBef>
              <a:spcAft>
                <a:spcPts val="8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Figure 4.1: Share of men </a:t>
            </a:r>
            <a:r>
              <a:rPr lang="en-US" sz="2600" dirty="0">
                <a:latin typeface="Times New Roman" panose="02020603050405020304" pitchFamily="18" charset="0"/>
                <a:ea typeface="Calibri" panose="020F0502020204030204" pitchFamily="34" charset="0"/>
                <a:cs typeface="Times New Roman" panose="02020603050405020304" pitchFamily="18" charset="0"/>
              </a:rPr>
              <a:t>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ges 30-50 married, by </a:t>
            </a:r>
            <a:r>
              <a:rPr lang="en-US" sz="2600" dirty="0">
                <a:latin typeface="Times New Roman" panose="02020603050405020304" pitchFamily="18" charset="0"/>
                <a:ea typeface="Calibri" panose="020F0502020204030204" pitchFamily="34" charset="0"/>
                <a:cs typeface="Times New Roman" panose="02020603050405020304" pitchFamily="18" charset="0"/>
              </a:rPr>
              <a:t>e</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ducation level</a:t>
            </a:r>
          </a:p>
        </p:txBody>
      </p:sp>
    </p:spTree>
    <p:extLst>
      <p:ext uri="{BB962C8B-B14F-4D97-AF65-F5344CB8AC3E}">
        <p14:creationId xmlns:p14="http://schemas.microsoft.com/office/powerpoint/2010/main" val="3454357481"/>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946</TotalTime>
  <Words>916</Words>
  <Application>Microsoft Macintosh PowerPoint</Application>
  <PresentationFormat>Widescreen</PresentationFormat>
  <Paragraphs>38</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Jordan Landon</dc:creator>
  <cp:lastModifiedBy>Taylor Landon</cp:lastModifiedBy>
  <cp:revision>12</cp:revision>
  <dcterms:created xsi:type="dcterms:W3CDTF">2023-08-28T22:56:45Z</dcterms:created>
  <dcterms:modified xsi:type="dcterms:W3CDTF">2024-05-02T21:03:23Z</dcterms:modified>
</cp:coreProperties>
</file>